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3" r:id="rId3"/>
    <p:sldId id="268" r:id="rId4"/>
    <p:sldId id="260" r:id="rId5"/>
    <p:sldId id="264" r:id="rId6"/>
    <p:sldId id="265" r:id="rId7"/>
    <p:sldId id="266" r:id="rId8"/>
    <p:sldId id="267" r:id="rId9"/>
    <p:sldId id="269" r:id="rId10"/>
    <p:sldId id="270" r:id="rId11"/>
    <p:sldId id="271" r:id="rId12"/>
    <p:sldId id="272" r:id="rId13"/>
    <p:sldId id="273" r:id="rId14"/>
    <p:sldId id="274" r:id="rId15"/>
    <p:sldId id="275" r:id="rId16"/>
    <p:sldId id="261" r:id="rId17"/>
    <p:sldId id="276" r:id="rId18"/>
    <p:sldId id="278" r:id="rId19"/>
  </p:sldIdLst>
  <p:sldSz cx="12193588" cy="6858000"/>
  <p:notesSz cx="6858000" cy="9144000"/>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6"/>
    <p:restoredTop sz="94666"/>
  </p:normalViewPr>
  <p:slideViewPr>
    <p:cSldViewPr snapToGrid="0" snapToObjects="1">
      <p:cViewPr varScale="1">
        <p:scale>
          <a:sx n="68" d="100"/>
          <a:sy n="68" d="100"/>
        </p:scale>
        <p:origin x="882" y="72"/>
      </p:cViewPr>
      <p:guideLst>
        <p:guide orient="horz" pos="2161"/>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userDrawn="1"/>
        </p:nvPicPr>
        <p:blipFill>
          <a:blip r:embed="rId2"/>
          <a:srcRect/>
          <a:stretch/>
        </p:blipFill>
        <p:spPr>
          <a:xfrm>
            <a:off x="794" y="0"/>
            <a:ext cx="12192000" cy="6858000"/>
          </a:xfrm>
          <a:prstGeom prst="rect">
            <a:avLst/>
          </a:prstGeom>
        </p:spPr>
      </p:pic>
    </p:spTree>
    <p:extLst>
      <p:ext uri="{BB962C8B-B14F-4D97-AF65-F5344CB8AC3E}">
        <p14:creationId xmlns:p14="http://schemas.microsoft.com/office/powerpoint/2010/main" val="1101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609681" y="1600200"/>
            <a:ext cx="1097423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08/05/2025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40672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40352" y="274638"/>
            <a:ext cx="2743557"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80" y="274638"/>
            <a:ext cx="8027446"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08/05/2025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33120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userDrawn="1"/>
        </p:nvPicPr>
        <p:blipFill>
          <a:blip r:embed="rId2"/>
          <a:stretch>
            <a:fillRect/>
          </a:stretch>
        </p:blipFill>
        <p:spPr>
          <a:xfrm>
            <a:off x="6433" y="0"/>
            <a:ext cx="12180722" cy="68580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userDrawn="1"/>
        </p:nvPicPr>
        <p:blipFill>
          <a:blip r:embed="rId3"/>
          <a:srcRect/>
          <a:stretch/>
        </p:blipFill>
        <p:spPr>
          <a:xfrm>
            <a:off x="3261" y="1388"/>
            <a:ext cx="12187066" cy="6855224"/>
          </a:xfrm>
          <a:prstGeom prst="rect">
            <a:avLst/>
          </a:prstGeom>
        </p:spPr>
      </p:pic>
    </p:spTree>
    <p:extLst>
      <p:ext uri="{BB962C8B-B14F-4D97-AF65-F5344CB8AC3E}">
        <p14:creationId xmlns:p14="http://schemas.microsoft.com/office/powerpoint/2010/main" val="40114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211" y="4406902"/>
            <a:ext cx="10364550" cy="1362075"/>
          </a:xfrm>
          <a:prstGeom prst="rect">
            <a:avLst/>
          </a:prstGeom>
        </p:spPr>
        <p:txBody>
          <a:bodyPr anchor="t"/>
          <a:lstStyle>
            <a:lvl1pPr algn="l">
              <a:defRPr sz="4819" b="1" cap="all"/>
            </a:lvl1pPr>
          </a:lstStyle>
          <a:p>
            <a:r>
              <a:rPr lang="es-ES_tradnl"/>
              <a:t>Clic para editar título</a:t>
            </a:r>
            <a:endParaRPr lang="es-ES"/>
          </a:p>
        </p:txBody>
      </p:sp>
      <p:sp>
        <p:nvSpPr>
          <p:cNvPr id="3" name="Marcador de texto 2"/>
          <p:cNvSpPr>
            <a:spLocks noGrp="1"/>
          </p:cNvSpPr>
          <p:nvPr>
            <p:ph type="body" idx="1"/>
          </p:nvPr>
        </p:nvSpPr>
        <p:spPr>
          <a:xfrm>
            <a:off x="963211" y="2906715"/>
            <a:ext cx="10364550" cy="1500187"/>
          </a:xfrm>
          <a:prstGeom prst="rect">
            <a:avLst/>
          </a:prstGeom>
        </p:spPr>
        <p:txBody>
          <a:bodyPr anchor="b"/>
          <a:lstStyle>
            <a:lvl1pPr marL="0" indent="0">
              <a:buNone/>
              <a:defRPr sz="2344">
                <a:solidFill>
                  <a:schemeClr val="tx1">
                    <a:tint val="75000"/>
                  </a:schemeClr>
                </a:solidFill>
              </a:defRPr>
            </a:lvl1pPr>
            <a:lvl2pPr marL="549164" indent="0">
              <a:buNone/>
              <a:defRPr sz="2214">
                <a:solidFill>
                  <a:schemeClr val="tx1">
                    <a:tint val="75000"/>
                  </a:schemeClr>
                </a:solidFill>
              </a:defRPr>
            </a:lvl2pPr>
            <a:lvl3pPr marL="1098327" indent="0">
              <a:buNone/>
              <a:defRPr sz="1954">
                <a:solidFill>
                  <a:schemeClr val="tx1">
                    <a:tint val="75000"/>
                  </a:schemeClr>
                </a:solidFill>
              </a:defRPr>
            </a:lvl3pPr>
            <a:lvl4pPr marL="1647491" indent="0">
              <a:buNone/>
              <a:defRPr sz="1693">
                <a:solidFill>
                  <a:schemeClr val="tx1">
                    <a:tint val="75000"/>
                  </a:schemeClr>
                </a:solidFill>
              </a:defRPr>
            </a:lvl4pPr>
            <a:lvl5pPr marL="2196653" indent="0">
              <a:buNone/>
              <a:defRPr sz="1693">
                <a:solidFill>
                  <a:schemeClr val="tx1">
                    <a:tint val="75000"/>
                  </a:schemeClr>
                </a:solidFill>
              </a:defRPr>
            </a:lvl5pPr>
            <a:lvl6pPr marL="2745817" indent="0">
              <a:buNone/>
              <a:defRPr sz="1693">
                <a:solidFill>
                  <a:schemeClr val="tx1">
                    <a:tint val="75000"/>
                  </a:schemeClr>
                </a:solidFill>
              </a:defRPr>
            </a:lvl6pPr>
            <a:lvl7pPr marL="3294981" indent="0">
              <a:buNone/>
              <a:defRPr sz="1693">
                <a:solidFill>
                  <a:schemeClr val="tx1">
                    <a:tint val="75000"/>
                  </a:schemeClr>
                </a:solidFill>
              </a:defRPr>
            </a:lvl7pPr>
            <a:lvl8pPr marL="3844144" indent="0">
              <a:buNone/>
              <a:defRPr sz="1693">
                <a:solidFill>
                  <a:schemeClr val="tx1">
                    <a:tint val="75000"/>
                  </a:schemeClr>
                </a:solidFill>
              </a:defRPr>
            </a:lvl8pPr>
            <a:lvl9pPr marL="4393308" indent="0">
              <a:buNone/>
              <a:defRPr sz="1693">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08/05/2025</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2319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60967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840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08/05/2025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03346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79" y="1535113"/>
            <a:ext cx="5387619"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79" y="2174876"/>
            <a:ext cx="5387619"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4176" y="1535113"/>
            <a:ext cx="5389735"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4176" y="2174876"/>
            <a:ext cx="5389735"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08/05/2025</a:t>
            </a:fld>
            <a:endParaRPr lang="es-ES"/>
          </a:p>
        </p:txBody>
      </p:sp>
      <p:sp>
        <p:nvSpPr>
          <p:cNvPr id="8" name="Marcador de pie de página 7"/>
          <p:cNvSpPr>
            <a:spLocks noGrp="1"/>
          </p:cNvSpPr>
          <p:nvPr>
            <p:ph type="ftr" sz="quarter" idx="11"/>
          </p:nvPr>
        </p:nvSpPr>
        <p:spPr>
          <a:xfrm>
            <a:off x="4166144" y="6356352"/>
            <a:ext cx="3861303" cy="365124"/>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94724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08/05/2025</a:t>
            </a:fld>
            <a:endParaRPr lang="es-ES"/>
          </a:p>
        </p:txBody>
      </p:sp>
      <p:sp>
        <p:nvSpPr>
          <p:cNvPr id="4" name="Marcador de pie de página 3"/>
          <p:cNvSpPr>
            <a:spLocks noGrp="1"/>
          </p:cNvSpPr>
          <p:nvPr>
            <p:ph type="ftr" sz="quarter" idx="11"/>
          </p:nvPr>
        </p:nvSpPr>
        <p:spPr>
          <a:xfrm>
            <a:off x="4166144" y="6356352"/>
            <a:ext cx="3861303" cy="365124"/>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0400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08/05/2025</a:t>
            </a:fld>
            <a:endParaRPr lang="es-ES"/>
          </a:p>
        </p:txBody>
      </p:sp>
      <p:sp>
        <p:nvSpPr>
          <p:cNvPr id="3" name="Marcador de pie de página 2"/>
          <p:cNvSpPr>
            <a:spLocks noGrp="1"/>
          </p:cNvSpPr>
          <p:nvPr>
            <p:ph type="ftr" sz="quarter" idx="11"/>
          </p:nvPr>
        </p:nvSpPr>
        <p:spPr>
          <a:xfrm>
            <a:off x="4166144" y="6356352"/>
            <a:ext cx="3861303" cy="365124"/>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6923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2" y="273051"/>
            <a:ext cx="4011605" cy="1162049"/>
          </a:xfrm>
          <a:prstGeom prst="rect">
            <a:avLst/>
          </a:prstGeom>
        </p:spPr>
        <p:txBody>
          <a:bodyPr anchor="b"/>
          <a:lstStyle>
            <a:lvl1pPr algn="l">
              <a:defRPr sz="2344" b="1"/>
            </a:lvl1pPr>
          </a:lstStyle>
          <a:p>
            <a:r>
              <a:rPr lang="es-ES_tradnl"/>
              <a:t>Clic para editar título</a:t>
            </a:r>
            <a:endParaRPr lang="es-ES"/>
          </a:p>
        </p:txBody>
      </p:sp>
      <p:sp>
        <p:nvSpPr>
          <p:cNvPr id="3" name="Marcador de contenido 2"/>
          <p:cNvSpPr>
            <a:spLocks noGrp="1"/>
          </p:cNvSpPr>
          <p:nvPr>
            <p:ph idx="1"/>
          </p:nvPr>
        </p:nvSpPr>
        <p:spPr>
          <a:xfrm>
            <a:off x="4767355" y="273051"/>
            <a:ext cx="6816554" cy="5853113"/>
          </a:xfrm>
          <a:prstGeom prst="rect">
            <a:avLst/>
          </a:prstGeom>
        </p:spPr>
        <p:txBody>
          <a:bodyPr/>
          <a:lstStyle>
            <a:lvl1pPr>
              <a:defRPr sz="3907"/>
            </a:lvl1pPr>
            <a:lvl2pPr>
              <a:defRPr sz="3387"/>
            </a:lvl2pPr>
            <a:lvl3pPr>
              <a:defRPr sz="2865"/>
            </a:lvl3pPr>
            <a:lvl4pPr>
              <a:defRPr sz="2344"/>
            </a:lvl4pPr>
            <a:lvl5pPr>
              <a:defRPr sz="2344"/>
            </a:lvl5pPr>
            <a:lvl6pPr>
              <a:defRPr sz="2344"/>
            </a:lvl6pPr>
            <a:lvl7pPr>
              <a:defRPr sz="2344"/>
            </a:lvl7pPr>
            <a:lvl8pPr>
              <a:defRPr sz="2344"/>
            </a:lvl8pPr>
            <a:lvl9pPr>
              <a:defRPr sz="234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82" y="1435102"/>
            <a:ext cx="4011605" cy="46910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08/05/2025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6374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90029" y="4800599"/>
            <a:ext cx="7316153" cy="566739"/>
          </a:xfrm>
          <a:prstGeom prst="rect">
            <a:avLst/>
          </a:prstGeom>
        </p:spPr>
        <p:txBody>
          <a:bodyPr anchor="b"/>
          <a:lstStyle>
            <a:lvl1pPr algn="l">
              <a:defRPr sz="2344" b="1"/>
            </a:lvl1pPr>
          </a:lstStyle>
          <a:p>
            <a:r>
              <a:rPr lang="es-ES_tradnl"/>
              <a:t>Clic para editar título</a:t>
            </a:r>
            <a:endParaRPr lang="es-ES"/>
          </a:p>
        </p:txBody>
      </p:sp>
      <p:sp>
        <p:nvSpPr>
          <p:cNvPr id="3" name="Marcador de posición de imagen 2"/>
          <p:cNvSpPr>
            <a:spLocks noGrp="1"/>
          </p:cNvSpPr>
          <p:nvPr>
            <p:ph type="pic" idx="1"/>
          </p:nvPr>
        </p:nvSpPr>
        <p:spPr>
          <a:xfrm>
            <a:off x="2390029" y="612777"/>
            <a:ext cx="7316153" cy="4114800"/>
          </a:xfrm>
          <a:prstGeom prst="rect">
            <a:avLst/>
          </a:prstGeom>
        </p:spPr>
        <p:txBody>
          <a:bodyPr/>
          <a:lstStyle>
            <a:lvl1pPr marL="0" indent="0">
              <a:buNone/>
              <a:defRPr sz="3907"/>
            </a:lvl1pPr>
            <a:lvl2pPr marL="549164" indent="0">
              <a:buNone/>
              <a:defRPr sz="3387"/>
            </a:lvl2pPr>
            <a:lvl3pPr marL="1098327" indent="0">
              <a:buNone/>
              <a:defRPr sz="2865"/>
            </a:lvl3pPr>
            <a:lvl4pPr marL="1647491" indent="0">
              <a:buNone/>
              <a:defRPr sz="2344"/>
            </a:lvl4pPr>
            <a:lvl5pPr marL="2196653" indent="0">
              <a:buNone/>
              <a:defRPr sz="2344"/>
            </a:lvl5pPr>
            <a:lvl6pPr marL="2745817" indent="0">
              <a:buNone/>
              <a:defRPr sz="2344"/>
            </a:lvl6pPr>
            <a:lvl7pPr marL="3294981" indent="0">
              <a:buNone/>
              <a:defRPr sz="2344"/>
            </a:lvl7pPr>
            <a:lvl8pPr marL="3844144" indent="0">
              <a:buNone/>
              <a:defRPr sz="2344"/>
            </a:lvl8pPr>
            <a:lvl9pPr marL="4393308" indent="0">
              <a:buNone/>
              <a:defRPr sz="2344"/>
            </a:lvl9pPr>
          </a:lstStyle>
          <a:p>
            <a:endParaRPr lang="es-ES"/>
          </a:p>
        </p:txBody>
      </p:sp>
      <p:sp>
        <p:nvSpPr>
          <p:cNvPr id="4" name="Marcador de texto 3"/>
          <p:cNvSpPr>
            <a:spLocks noGrp="1"/>
          </p:cNvSpPr>
          <p:nvPr>
            <p:ph type="body" sz="half" idx="2"/>
          </p:nvPr>
        </p:nvSpPr>
        <p:spPr>
          <a:xfrm>
            <a:off x="2390029" y="5367339"/>
            <a:ext cx="7316153" cy="8048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08/05/2025</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3396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userDrawn="1"/>
        </p:nvPicPr>
        <p:blipFill>
          <a:blip r:embed="rId13"/>
          <a:stretch>
            <a:fillRect/>
          </a:stretch>
        </p:blipFill>
        <p:spPr>
          <a:xfrm>
            <a:off x="3261" y="0"/>
            <a:ext cx="12187066" cy="68580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userDrawn="1"/>
        </p:nvPicPr>
        <p:blipFill>
          <a:blip r:embed="rId14"/>
          <a:srcRect/>
          <a:stretch/>
        </p:blipFill>
        <p:spPr>
          <a:xfrm>
            <a:off x="6433" y="3172"/>
            <a:ext cx="12180722" cy="6851656"/>
          </a:xfrm>
          <a:prstGeom prst="rect">
            <a:avLst/>
          </a:prstGeom>
        </p:spPr>
      </p:pic>
    </p:spTree>
    <p:extLst>
      <p:ext uri="{BB962C8B-B14F-4D97-AF65-F5344CB8AC3E}">
        <p14:creationId xmlns:p14="http://schemas.microsoft.com/office/powerpoint/2010/main" val="131676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9164" rtl="0" eaLnBrk="1" latinLnBrk="0" hangingPunct="1">
        <a:spcBef>
          <a:spcPct val="0"/>
        </a:spcBef>
        <a:buNone/>
        <a:defRPr sz="5340" kern="1200">
          <a:solidFill>
            <a:schemeClr val="tx1"/>
          </a:solidFill>
          <a:latin typeface="+mj-lt"/>
          <a:ea typeface="+mj-ea"/>
          <a:cs typeface="+mj-cs"/>
        </a:defRPr>
      </a:lvl1pPr>
    </p:titleStyle>
    <p:body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p:bodyStyle>
    <p:otherStyle>
      <a:defPPr>
        <a:defRPr lang="es-ES"/>
      </a:defPPr>
      <a:lvl1pPr marL="0" algn="l" defTabSz="549164" rtl="0" eaLnBrk="1" latinLnBrk="0" hangingPunct="1">
        <a:defRPr sz="2214" kern="1200">
          <a:solidFill>
            <a:schemeClr val="tx1"/>
          </a:solidFill>
          <a:latin typeface="+mn-lt"/>
          <a:ea typeface="+mn-ea"/>
          <a:cs typeface="+mn-cs"/>
        </a:defRPr>
      </a:lvl1pPr>
      <a:lvl2pPr marL="549164" algn="l" defTabSz="549164" rtl="0" eaLnBrk="1" latinLnBrk="0" hangingPunct="1">
        <a:defRPr sz="2214" kern="1200">
          <a:solidFill>
            <a:schemeClr val="tx1"/>
          </a:solidFill>
          <a:latin typeface="+mn-lt"/>
          <a:ea typeface="+mn-ea"/>
          <a:cs typeface="+mn-cs"/>
        </a:defRPr>
      </a:lvl2pPr>
      <a:lvl3pPr marL="1098327" algn="l" defTabSz="549164" rtl="0" eaLnBrk="1" latinLnBrk="0" hangingPunct="1">
        <a:defRPr sz="2214" kern="1200">
          <a:solidFill>
            <a:schemeClr val="tx1"/>
          </a:solidFill>
          <a:latin typeface="+mn-lt"/>
          <a:ea typeface="+mn-ea"/>
          <a:cs typeface="+mn-cs"/>
        </a:defRPr>
      </a:lvl3pPr>
      <a:lvl4pPr marL="1647491" algn="l" defTabSz="549164" rtl="0" eaLnBrk="1" latinLnBrk="0" hangingPunct="1">
        <a:defRPr sz="2214" kern="1200">
          <a:solidFill>
            <a:schemeClr val="tx1"/>
          </a:solidFill>
          <a:latin typeface="+mn-lt"/>
          <a:ea typeface="+mn-ea"/>
          <a:cs typeface="+mn-cs"/>
        </a:defRPr>
      </a:lvl4pPr>
      <a:lvl5pPr marL="2196653" algn="l" defTabSz="549164" rtl="0" eaLnBrk="1" latinLnBrk="0" hangingPunct="1">
        <a:defRPr sz="2214" kern="1200">
          <a:solidFill>
            <a:schemeClr val="tx1"/>
          </a:solidFill>
          <a:latin typeface="+mn-lt"/>
          <a:ea typeface="+mn-ea"/>
          <a:cs typeface="+mn-cs"/>
        </a:defRPr>
      </a:lvl5pPr>
      <a:lvl6pPr marL="2745817" algn="l" defTabSz="549164" rtl="0" eaLnBrk="1" latinLnBrk="0" hangingPunct="1">
        <a:defRPr sz="2214" kern="1200">
          <a:solidFill>
            <a:schemeClr val="tx1"/>
          </a:solidFill>
          <a:latin typeface="+mn-lt"/>
          <a:ea typeface="+mn-ea"/>
          <a:cs typeface="+mn-cs"/>
        </a:defRPr>
      </a:lvl6pPr>
      <a:lvl7pPr marL="3294981" algn="l" defTabSz="549164" rtl="0" eaLnBrk="1" latinLnBrk="0" hangingPunct="1">
        <a:defRPr sz="2214" kern="1200">
          <a:solidFill>
            <a:schemeClr val="tx1"/>
          </a:solidFill>
          <a:latin typeface="+mn-lt"/>
          <a:ea typeface="+mn-ea"/>
          <a:cs typeface="+mn-cs"/>
        </a:defRPr>
      </a:lvl7pPr>
      <a:lvl8pPr marL="3844144" algn="l" defTabSz="549164" rtl="0" eaLnBrk="1" latinLnBrk="0" hangingPunct="1">
        <a:defRPr sz="2214" kern="1200">
          <a:solidFill>
            <a:schemeClr val="tx1"/>
          </a:solidFill>
          <a:latin typeface="+mn-lt"/>
          <a:ea typeface="+mn-ea"/>
          <a:cs typeface="+mn-cs"/>
        </a:defRPr>
      </a:lvl8pPr>
      <a:lvl9pPr marL="4393308" algn="l" defTabSz="549164" rtl="0" eaLnBrk="1" latinLnBrk="0" hangingPunct="1">
        <a:defRPr sz="2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65FE460-8D8E-9229-A91D-3B33C44AD62B}"/>
              </a:ext>
            </a:extLst>
          </p:cNvPr>
          <p:cNvSpPr txBox="1"/>
          <p:nvPr/>
        </p:nvSpPr>
        <p:spPr>
          <a:xfrm>
            <a:off x="653257" y="1763024"/>
            <a:ext cx="3800580" cy="830997"/>
          </a:xfrm>
          <a:prstGeom prst="rect">
            <a:avLst/>
          </a:prstGeom>
          <a:noFill/>
        </p:spPr>
        <p:txBody>
          <a:bodyPr wrap="square" rtlCol="0">
            <a:spAutoFit/>
          </a:bodyPr>
          <a:lstStyle/>
          <a:p>
            <a:pPr algn="ctr"/>
            <a:r>
              <a:rPr lang="es-MX" sz="2400">
                <a:solidFill>
                  <a:schemeClr val="bg1"/>
                </a:solidFill>
              </a:rPr>
              <a:t>Plataforma de E-commerce de Nicho</a:t>
            </a:r>
            <a:endParaRPr lang="es-CO" sz="2400" dirty="0">
              <a:solidFill>
                <a:schemeClr val="bg1"/>
              </a:solidFill>
            </a:endParaRPr>
          </a:p>
        </p:txBody>
      </p:sp>
      <p:sp>
        <p:nvSpPr>
          <p:cNvPr id="4" name="Subtítulo 2">
            <a:extLst>
              <a:ext uri="{FF2B5EF4-FFF2-40B4-BE49-F238E27FC236}">
                <a16:creationId xmlns:a16="http://schemas.microsoft.com/office/drawing/2014/main" id="{D2131CD5-E35E-6B52-ABCF-F935C7B82332}"/>
              </a:ext>
            </a:extLst>
          </p:cNvPr>
          <p:cNvSpPr txBox="1">
            <a:spLocks/>
          </p:cNvSpPr>
          <p:nvPr/>
        </p:nvSpPr>
        <p:spPr>
          <a:xfrm>
            <a:off x="1221443" y="3516732"/>
            <a:ext cx="2664208" cy="10698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a:solidFill>
                  <a:schemeClr val="bg1"/>
                </a:solidFill>
              </a:rPr>
              <a:t>Jhon Sebastian Caviedes Guevara</a:t>
            </a:r>
          </a:p>
          <a:p>
            <a:pPr algn="ctr"/>
            <a:r>
              <a:rPr lang="es-ES">
                <a:solidFill>
                  <a:schemeClr val="bg1"/>
                </a:solidFill>
              </a:rPr>
              <a:t>Brayan Smith Bedoya </a:t>
            </a:r>
            <a:endParaRPr lang="es-CO" dirty="0">
              <a:solidFill>
                <a:schemeClr val="bg1"/>
              </a:solidFill>
            </a:endParaRPr>
          </a:p>
        </p:txBody>
      </p:sp>
      <p:pic>
        <p:nvPicPr>
          <p:cNvPr id="5" name="Picture 2" descr="Realizar consultas a una base de datos PostgreSQL empleando las  instrucciones del lenguaje SQL. | SOFTPEI | Ingeniería y Sistemas">
            <a:extLst>
              <a:ext uri="{FF2B5EF4-FFF2-40B4-BE49-F238E27FC236}">
                <a16:creationId xmlns:a16="http://schemas.microsoft.com/office/drawing/2014/main" id="{EA405FB8-3FB5-73FC-6493-D3B1A17354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55" b="5916"/>
          <a:stretch/>
        </p:blipFill>
        <p:spPr bwMode="auto">
          <a:xfrm>
            <a:off x="5468618" y="1986455"/>
            <a:ext cx="6550632" cy="2308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348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DA58E-B534-D598-EC6F-E97A920D012D}"/>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1DE5B88-0672-482E-E342-3A605E810B90}"/>
              </a:ext>
            </a:extLst>
          </p:cNvPr>
          <p:cNvPicPr>
            <a:picLocks noChangeAspect="1"/>
          </p:cNvPicPr>
          <p:nvPr/>
        </p:nvPicPr>
        <p:blipFill>
          <a:blip r:embed="rId2"/>
          <a:stretch>
            <a:fillRect/>
          </a:stretch>
        </p:blipFill>
        <p:spPr>
          <a:xfrm>
            <a:off x="566569" y="1443037"/>
            <a:ext cx="4757906" cy="3971925"/>
          </a:xfrm>
          <a:prstGeom prst="rect">
            <a:avLst/>
          </a:prstGeom>
        </p:spPr>
      </p:pic>
      <p:pic>
        <p:nvPicPr>
          <p:cNvPr id="7" name="Imagen 6">
            <a:extLst>
              <a:ext uri="{FF2B5EF4-FFF2-40B4-BE49-F238E27FC236}">
                <a16:creationId xmlns:a16="http://schemas.microsoft.com/office/drawing/2014/main" id="{7F03C33B-A655-6687-01E2-F2BAF9D4DD46}"/>
              </a:ext>
            </a:extLst>
          </p:cNvPr>
          <p:cNvPicPr>
            <a:picLocks noChangeAspect="1"/>
          </p:cNvPicPr>
          <p:nvPr/>
        </p:nvPicPr>
        <p:blipFill>
          <a:blip r:embed="rId3"/>
          <a:stretch>
            <a:fillRect/>
          </a:stretch>
        </p:blipFill>
        <p:spPr>
          <a:xfrm>
            <a:off x="6219069" y="1443036"/>
            <a:ext cx="5152077" cy="3971925"/>
          </a:xfrm>
          <a:prstGeom prst="rect">
            <a:avLst/>
          </a:prstGeom>
        </p:spPr>
      </p:pic>
      <p:sp>
        <p:nvSpPr>
          <p:cNvPr id="8" name="Title 1">
            <a:extLst>
              <a:ext uri="{FF2B5EF4-FFF2-40B4-BE49-F238E27FC236}">
                <a16:creationId xmlns:a16="http://schemas.microsoft.com/office/drawing/2014/main" id="{1492C77E-1612-3377-0357-8BAA8ADCE5CF}"/>
              </a:ext>
            </a:extLst>
          </p:cNvPr>
          <p:cNvSpPr txBox="1">
            <a:spLocks/>
          </p:cNvSpPr>
          <p:nvPr/>
        </p:nvSpPr>
        <p:spPr>
          <a:xfrm>
            <a:off x="-162640" y="329790"/>
            <a:ext cx="10974230" cy="1143000"/>
          </a:xfrm>
          <a:prstGeom prst="rect">
            <a:avLst/>
          </a:prstGeom>
        </p:spPr>
        <p:txBody>
          <a:bodyPr/>
          <a:lstStyle>
            <a:lvl1pPr algn="ctr" defTabSz="549164" rtl="0" eaLnBrk="1" latinLnBrk="0" hangingPunct="1">
              <a:spcBef>
                <a:spcPct val="0"/>
              </a:spcBef>
              <a:buNone/>
              <a:defRPr sz="5340" kern="1200">
                <a:solidFill>
                  <a:schemeClr val="tx1"/>
                </a:solidFill>
                <a:latin typeface="+mj-lt"/>
                <a:ea typeface="+mj-ea"/>
                <a:cs typeface="+mj-cs"/>
              </a:defRPr>
            </a:lvl1pPr>
          </a:lstStyle>
          <a:p>
            <a:r>
              <a:rPr lang="en-US" dirty="0"/>
              <a:t>VISTAS</a:t>
            </a:r>
          </a:p>
        </p:txBody>
      </p:sp>
    </p:spTree>
    <p:extLst>
      <p:ext uri="{BB962C8B-B14F-4D97-AF65-F5344CB8AC3E}">
        <p14:creationId xmlns:p14="http://schemas.microsoft.com/office/powerpoint/2010/main" val="3889752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A905A-2250-7DB3-8124-A643C52D253B}"/>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D91FC29-6930-F543-7688-5375A667B424}"/>
              </a:ext>
            </a:extLst>
          </p:cNvPr>
          <p:cNvPicPr>
            <a:picLocks noChangeAspect="1"/>
          </p:cNvPicPr>
          <p:nvPr/>
        </p:nvPicPr>
        <p:blipFill>
          <a:blip r:embed="rId2"/>
          <a:stretch>
            <a:fillRect/>
          </a:stretch>
        </p:blipFill>
        <p:spPr>
          <a:xfrm>
            <a:off x="1048049" y="1285700"/>
            <a:ext cx="4971751" cy="4286599"/>
          </a:xfrm>
          <a:prstGeom prst="rect">
            <a:avLst/>
          </a:prstGeom>
        </p:spPr>
      </p:pic>
      <p:pic>
        <p:nvPicPr>
          <p:cNvPr id="5" name="Imagen 4">
            <a:extLst>
              <a:ext uri="{FF2B5EF4-FFF2-40B4-BE49-F238E27FC236}">
                <a16:creationId xmlns:a16="http://schemas.microsoft.com/office/drawing/2014/main" id="{FCEC5EEE-2317-DA3B-2EE8-4244CA4C7726}"/>
              </a:ext>
            </a:extLst>
          </p:cNvPr>
          <p:cNvPicPr>
            <a:picLocks noChangeAspect="1"/>
          </p:cNvPicPr>
          <p:nvPr/>
        </p:nvPicPr>
        <p:blipFill>
          <a:blip r:embed="rId3"/>
          <a:stretch>
            <a:fillRect/>
          </a:stretch>
        </p:blipFill>
        <p:spPr>
          <a:xfrm>
            <a:off x="6707128" y="1285700"/>
            <a:ext cx="4438411" cy="3572154"/>
          </a:xfrm>
          <a:prstGeom prst="rect">
            <a:avLst/>
          </a:prstGeom>
        </p:spPr>
      </p:pic>
    </p:spTree>
    <p:extLst>
      <p:ext uri="{BB962C8B-B14F-4D97-AF65-F5344CB8AC3E}">
        <p14:creationId xmlns:p14="http://schemas.microsoft.com/office/powerpoint/2010/main" val="354887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2CB8-4612-7AE5-E0EE-28E7DF19DF1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B686816-E7BF-B7E4-EB5D-F786614A51E0}"/>
              </a:ext>
            </a:extLst>
          </p:cNvPr>
          <p:cNvPicPr>
            <a:picLocks noChangeAspect="1"/>
          </p:cNvPicPr>
          <p:nvPr/>
        </p:nvPicPr>
        <p:blipFill>
          <a:blip r:embed="rId2"/>
          <a:stretch>
            <a:fillRect/>
          </a:stretch>
        </p:blipFill>
        <p:spPr>
          <a:xfrm>
            <a:off x="1276577" y="1413402"/>
            <a:ext cx="4324123" cy="4031195"/>
          </a:xfrm>
          <a:prstGeom prst="rect">
            <a:avLst/>
          </a:prstGeom>
        </p:spPr>
      </p:pic>
      <p:pic>
        <p:nvPicPr>
          <p:cNvPr id="5" name="Imagen 4">
            <a:extLst>
              <a:ext uri="{FF2B5EF4-FFF2-40B4-BE49-F238E27FC236}">
                <a16:creationId xmlns:a16="http://schemas.microsoft.com/office/drawing/2014/main" id="{FFFCFEAD-5BDA-7EE8-3A69-3B500072A272}"/>
              </a:ext>
            </a:extLst>
          </p:cNvPr>
          <p:cNvPicPr>
            <a:picLocks noChangeAspect="1"/>
          </p:cNvPicPr>
          <p:nvPr/>
        </p:nvPicPr>
        <p:blipFill>
          <a:blip r:embed="rId3"/>
          <a:stretch>
            <a:fillRect/>
          </a:stretch>
        </p:blipFill>
        <p:spPr>
          <a:xfrm>
            <a:off x="5827215" y="1323975"/>
            <a:ext cx="5685068" cy="3462658"/>
          </a:xfrm>
          <a:prstGeom prst="rect">
            <a:avLst/>
          </a:prstGeom>
        </p:spPr>
      </p:pic>
    </p:spTree>
    <p:extLst>
      <p:ext uri="{BB962C8B-B14F-4D97-AF65-F5344CB8AC3E}">
        <p14:creationId xmlns:p14="http://schemas.microsoft.com/office/powerpoint/2010/main" val="2710319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318C0-DE11-BE8D-3C87-BCF2072B155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DA3F58E7-8A2E-0D46-6EE6-D3539ACA77D4}"/>
              </a:ext>
            </a:extLst>
          </p:cNvPr>
          <p:cNvPicPr>
            <a:picLocks noChangeAspect="1"/>
          </p:cNvPicPr>
          <p:nvPr/>
        </p:nvPicPr>
        <p:blipFill>
          <a:blip r:embed="rId2"/>
          <a:stretch>
            <a:fillRect/>
          </a:stretch>
        </p:blipFill>
        <p:spPr>
          <a:xfrm>
            <a:off x="933673" y="1342734"/>
            <a:ext cx="5371877" cy="4172532"/>
          </a:xfrm>
          <a:prstGeom prst="rect">
            <a:avLst/>
          </a:prstGeom>
        </p:spPr>
      </p:pic>
      <p:pic>
        <p:nvPicPr>
          <p:cNvPr id="5" name="Imagen 4">
            <a:extLst>
              <a:ext uri="{FF2B5EF4-FFF2-40B4-BE49-F238E27FC236}">
                <a16:creationId xmlns:a16="http://schemas.microsoft.com/office/drawing/2014/main" id="{3177CD07-FBB4-9E2C-F5FE-B691C0F10AD5}"/>
              </a:ext>
            </a:extLst>
          </p:cNvPr>
          <p:cNvPicPr>
            <a:picLocks noChangeAspect="1"/>
          </p:cNvPicPr>
          <p:nvPr/>
        </p:nvPicPr>
        <p:blipFill>
          <a:blip r:embed="rId3"/>
          <a:stretch>
            <a:fillRect/>
          </a:stretch>
        </p:blipFill>
        <p:spPr>
          <a:xfrm>
            <a:off x="6686550" y="1037891"/>
            <a:ext cx="4797134" cy="4477375"/>
          </a:xfrm>
          <a:prstGeom prst="rect">
            <a:avLst/>
          </a:prstGeom>
        </p:spPr>
      </p:pic>
    </p:spTree>
    <p:extLst>
      <p:ext uri="{BB962C8B-B14F-4D97-AF65-F5344CB8AC3E}">
        <p14:creationId xmlns:p14="http://schemas.microsoft.com/office/powerpoint/2010/main" val="2606877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4D05F-E8B5-93A6-8340-7D72CACD1B42}"/>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1F28FA33-9838-151D-40B4-707D2EDF397E}"/>
              </a:ext>
            </a:extLst>
          </p:cNvPr>
          <p:cNvPicPr>
            <a:picLocks noChangeAspect="1"/>
          </p:cNvPicPr>
          <p:nvPr/>
        </p:nvPicPr>
        <p:blipFill>
          <a:blip r:embed="rId2"/>
          <a:stretch>
            <a:fillRect/>
          </a:stretch>
        </p:blipFill>
        <p:spPr>
          <a:xfrm>
            <a:off x="443595" y="1485900"/>
            <a:ext cx="8506047" cy="5048250"/>
          </a:xfrm>
          <a:prstGeom prst="rect">
            <a:avLst/>
          </a:prstGeom>
        </p:spPr>
      </p:pic>
      <p:sp>
        <p:nvSpPr>
          <p:cNvPr id="4" name="Title 1">
            <a:extLst>
              <a:ext uri="{FF2B5EF4-FFF2-40B4-BE49-F238E27FC236}">
                <a16:creationId xmlns:a16="http://schemas.microsoft.com/office/drawing/2014/main" id="{5930A8A2-433D-950A-9081-3F90D6F4DA90}"/>
              </a:ext>
            </a:extLst>
          </p:cNvPr>
          <p:cNvSpPr txBox="1">
            <a:spLocks/>
          </p:cNvSpPr>
          <p:nvPr/>
        </p:nvSpPr>
        <p:spPr>
          <a:xfrm>
            <a:off x="-85644" y="296453"/>
            <a:ext cx="10974230" cy="1143000"/>
          </a:xfrm>
          <a:prstGeom prst="rect">
            <a:avLst/>
          </a:prstGeom>
        </p:spPr>
        <p:txBody>
          <a:bodyPr/>
          <a:lstStyle>
            <a:lvl1pPr algn="ctr" defTabSz="549164" rtl="0" eaLnBrk="1" latinLnBrk="0" hangingPunct="1">
              <a:spcBef>
                <a:spcPct val="0"/>
              </a:spcBef>
              <a:buNone/>
              <a:defRPr sz="5340" kern="1200">
                <a:solidFill>
                  <a:schemeClr val="tx1"/>
                </a:solidFill>
                <a:latin typeface="+mj-lt"/>
                <a:ea typeface="+mj-ea"/>
                <a:cs typeface="+mj-cs"/>
              </a:defRPr>
            </a:lvl1pPr>
          </a:lstStyle>
          <a:p>
            <a:r>
              <a:rPr lang="en-US" dirty="0"/>
              <a:t>Triggers</a:t>
            </a:r>
          </a:p>
        </p:txBody>
      </p:sp>
    </p:spTree>
    <p:extLst>
      <p:ext uri="{BB962C8B-B14F-4D97-AF65-F5344CB8AC3E}">
        <p14:creationId xmlns:p14="http://schemas.microsoft.com/office/powerpoint/2010/main" val="3285085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A6F79-7902-A7DD-E0FD-2DF3D78EFB3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9ACC70B2-60CA-C9A2-6C8B-EA95653D43E4}"/>
              </a:ext>
            </a:extLst>
          </p:cNvPr>
          <p:cNvPicPr>
            <a:picLocks noChangeAspect="1"/>
          </p:cNvPicPr>
          <p:nvPr/>
        </p:nvPicPr>
        <p:blipFill>
          <a:blip r:embed="rId2"/>
          <a:stretch>
            <a:fillRect/>
          </a:stretch>
        </p:blipFill>
        <p:spPr>
          <a:xfrm>
            <a:off x="418660" y="530261"/>
            <a:ext cx="3848540" cy="5994363"/>
          </a:xfrm>
          <a:prstGeom prst="rect">
            <a:avLst/>
          </a:prstGeom>
        </p:spPr>
      </p:pic>
      <p:pic>
        <p:nvPicPr>
          <p:cNvPr id="5" name="Imagen 4">
            <a:extLst>
              <a:ext uri="{FF2B5EF4-FFF2-40B4-BE49-F238E27FC236}">
                <a16:creationId xmlns:a16="http://schemas.microsoft.com/office/drawing/2014/main" id="{4504DD75-2163-AA20-4996-957506A2D09B}"/>
              </a:ext>
            </a:extLst>
          </p:cNvPr>
          <p:cNvPicPr>
            <a:picLocks noChangeAspect="1"/>
          </p:cNvPicPr>
          <p:nvPr/>
        </p:nvPicPr>
        <p:blipFill>
          <a:blip r:embed="rId3"/>
          <a:stretch>
            <a:fillRect/>
          </a:stretch>
        </p:blipFill>
        <p:spPr>
          <a:xfrm>
            <a:off x="4617299" y="814387"/>
            <a:ext cx="3716556" cy="5229225"/>
          </a:xfrm>
          <a:prstGeom prst="rect">
            <a:avLst/>
          </a:prstGeom>
        </p:spPr>
      </p:pic>
    </p:spTree>
    <p:extLst>
      <p:ext uri="{BB962C8B-B14F-4D97-AF65-F5344CB8AC3E}">
        <p14:creationId xmlns:p14="http://schemas.microsoft.com/office/powerpoint/2010/main" val="2560832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9CDD58-A593-0727-5F6B-8F90B342DE73}"/>
              </a:ext>
            </a:extLst>
          </p:cNvPr>
          <p:cNvSpPr>
            <a:spLocks noGrp="1"/>
          </p:cNvSpPr>
          <p:nvPr>
            <p:ph type="title"/>
          </p:nvPr>
        </p:nvSpPr>
        <p:spPr>
          <a:xfrm>
            <a:off x="609681" y="274638"/>
            <a:ext cx="10974230" cy="1143000"/>
          </a:xfrm>
        </p:spPr>
        <p:txBody>
          <a:bodyPr/>
          <a:lstStyle/>
          <a:p>
            <a:r>
              <a:rPr lang="en-US" dirty="0"/>
              <a:t>Caso de estudio </a:t>
            </a:r>
          </a:p>
        </p:txBody>
      </p:sp>
      <p:pic>
        <p:nvPicPr>
          <p:cNvPr id="3" name="Imagen 2">
            <a:extLst>
              <a:ext uri="{FF2B5EF4-FFF2-40B4-BE49-F238E27FC236}">
                <a16:creationId xmlns:a16="http://schemas.microsoft.com/office/drawing/2014/main" id="{79735F3D-A980-C4D3-81AA-93A158E24F9B}"/>
              </a:ext>
            </a:extLst>
          </p:cNvPr>
          <p:cNvPicPr>
            <a:picLocks noChangeAspect="1"/>
          </p:cNvPicPr>
          <p:nvPr/>
        </p:nvPicPr>
        <p:blipFill>
          <a:blip r:embed="rId2"/>
          <a:srcRect t="4861" r="51049" b="50000"/>
          <a:stretch/>
        </p:blipFill>
        <p:spPr>
          <a:xfrm>
            <a:off x="609679" y="2311271"/>
            <a:ext cx="5385501" cy="3103821"/>
          </a:xfrm>
          <a:prstGeom prst="rect">
            <a:avLst/>
          </a:prstGeom>
          <a:noFill/>
        </p:spPr>
      </p:pic>
      <p:sp>
        <p:nvSpPr>
          <p:cNvPr id="4" name="CuadroTexto 3">
            <a:extLst>
              <a:ext uri="{FF2B5EF4-FFF2-40B4-BE49-F238E27FC236}">
                <a16:creationId xmlns:a16="http://schemas.microsoft.com/office/drawing/2014/main" id="{A5562B58-193C-5F10-DA73-578A111457CC}"/>
              </a:ext>
            </a:extLst>
          </p:cNvPr>
          <p:cNvSpPr txBox="1"/>
          <p:nvPr/>
        </p:nvSpPr>
        <p:spPr>
          <a:xfrm>
            <a:off x="6198409" y="1600200"/>
            <a:ext cx="5385501" cy="4525963"/>
          </a:xfrm>
          <a:prstGeom prst="rect">
            <a:avLst/>
          </a:prstGeom>
        </p:spPr>
        <p:txBody>
          <a:bodyPr rtlCol="0">
            <a:normAutofit/>
          </a:bodyPr>
          <a:lstStyle/>
          <a:p>
            <a:pPr marL="411872" indent="-411872" defTabSz="549164">
              <a:lnSpc>
                <a:spcPct val="90000"/>
              </a:lnSpc>
              <a:spcBef>
                <a:spcPct val="20000"/>
              </a:spcBef>
              <a:buFont typeface="Arial"/>
              <a:buChar char="•"/>
            </a:pPr>
            <a:r>
              <a:rPr lang="en-US" sz="2600" dirty="0"/>
              <a:t>Este script SQL genera </a:t>
            </a:r>
            <a:r>
              <a:rPr lang="en-US" sz="2600" dirty="0" err="1"/>
              <a:t>una</a:t>
            </a:r>
            <a:r>
              <a:rPr lang="en-US" sz="2600" dirty="0"/>
              <a:t> </a:t>
            </a:r>
            <a:r>
              <a:rPr lang="en-US" sz="2600" dirty="0" err="1"/>
              <a:t>lista</a:t>
            </a:r>
            <a:r>
              <a:rPr lang="en-US" sz="2600" dirty="0"/>
              <a:t> de </a:t>
            </a:r>
            <a:r>
              <a:rPr lang="en-US" sz="2600" dirty="0" err="1"/>
              <a:t>recomendaciones</a:t>
            </a:r>
            <a:r>
              <a:rPr lang="en-US" sz="2600" dirty="0"/>
              <a:t> </a:t>
            </a:r>
            <a:r>
              <a:rPr lang="en-US" sz="2600" dirty="0" err="1"/>
              <a:t>personalizadas</a:t>
            </a:r>
            <a:r>
              <a:rPr lang="en-US" sz="2600" dirty="0"/>
              <a:t> de </a:t>
            </a:r>
            <a:r>
              <a:rPr lang="en-US" sz="2600" dirty="0" err="1"/>
              <a:t>vinilos</a:t>
            </a:r>
            <a:r>
              <a:rPr lang="en-US" sz="2600" dirty="0"/>
              <a:t> para un </a:t>
            </a:r>
            <a:r>
              <a:rPr lang="en-US" sz="2600" dirty="0" err="1"/>
              <a:t>cliente</a:t>
            </a:r>
            <a:r>
              <a:rPr lang="en-US" sz="2600" dirty="0"/>
              <a:t> </a:t>
            </a:r>
            <a:r>
              <a:rPr lang="en-US" sz="2600" dirty="0" err="1"/>
              <a:t>específico</a:t>
            </a:r>
            <a:r>
              <a:rPr lang="en-US" sz="2600" dirty="0"/>
              <a:t> (</a:t>
            </a:r>
            <a:r>
              <a:rPr lang="en-US" sz="2600" dirty="0" err="1"/>
              <a:t>en</a:t>
            </a:r>
            <a:r>
              <a:rPr lang="en-US" sz="2600" dirty="0"/>
              <a:t> </a:t>
            </a:r>
            <a:r>
              <a:rPr lang="en-US" sz="2600" dirty="0" err="1"/>
              <a:t>este</a:t>
            </a:r>
            <a:r>
              <a:rPr lang="en-US" sz="2600" dirty="0"/>
              <a:t> </a:t>
            </a:r>
            <a:r>
              <a:rPr lang="en-US" sz="2600" dirty="0" err="1"/>
              <a:t>caso</a:t>
            </a:r>
            <a:r>
              <a:rPr lang="en-US" sz="2600" dirty="0"/>
              <a:t>, </a:t>
            </a:r>
            <a:r>
              <a:rPr lang="en-US" sz="2600" dirty="0" err="1"/>
              <a:t>el</a:t>
            </a:r>
            <a:r>
              <a:rPr lang="en-US" sz="2600" dirty="0"/>
              <a:t> </a:t>
            </a:r>
            <a:r>
              <a:rPr lang="en-US" sz="2600" dirty="0" err="1"/>
              <a:t>cliente</a:t>
            </a:r>
            <a:r>
              <a:rPr lang="en-US" sz="2600" dirty="0"/>
              <a:t> con </a:t>
            </a:r>
            <a:r>
              <a:rPr lang="en-US" sz="2600" dirty="0" err="1"/>
              <a:t>id_cliente</a:t>
            </a:r>
            <a:r>
              <a:rPr lang="en-US" sz="2600" dirty="0"/>
              <a:t> = 10). </a:t>
            </a:r>
            <a:r>
              <a:rPr lang="en-US" sz="2600" dirty="0" err="1"/>
              <a:t>Utiliza</a:t>
            </a:r>
            <a:r>
              <a:rPr lang="en-US" sz="2600" dirty="0"/>
              <a:t> </a:t>
            </a:r>
            <a:r>
              <a:rPr lang="en-US" sz="2600" dirty="0" err="1"/>
              <a:t>consultas</a:t>
            </a:r>
            <a:r>
              <a:rPr lang="en-US" sz="2600" dirty="0"/>
              <a:t> </a:t>
            </a:r>
            <a:r>
              <a:rPr lang="en-US" sz="2600" dirty="0" err="1"/>
              <a:t>comunes</a:t>
            </a:r>
            <a:r>
              <a:rPr lang="en-US" sz="2600" dirty="0"/>
              <a:t> (CTE) para </a:t>
            </a:r>
            <a:r>
              <a:rPr lang="en-US" sz="2600" dirty="0" err="1"/>
              <a:t>organizar</a:t>
            </a:r>
            <a:r>
              <a:rPr lang="en-US" sz="2600" dirty="0"/>
              <a:t> </a:t>
            </a:r>
            <a:r>
              <a:rPr lang="en-US" sz="2600" dirty="0" err="1"/>
              <a:t>los</a:t>
            </a:r>
            <a:r>
              <a:rPr lang="en-US" sz="2600" dirty="0"/>
              <a:t> pasos </a:t>
            </a:r>
            <a:r>
              <a:rPr lang="en-US" sz="2600" dirty="0" err="1"/>
              <a:t>lógicos</a:t>
            </a:r>
            <a:r>
              <a:rPr lang="en-US" sz="2600" dirty="0"/>
              <a:t> de la </a:t>
            </a:r>
            <a:r>
              <a:rPr lang="en-US" sz="2600" dirty="0" err="1"/>
              <a:t>recomendación</a:t>
            </a:r>
            <a:r>
              <a:rPr lang="en-US" sz="2600" dirty="0"/>
              <a:t> y </a:t>
            </a:r>
            <a:r>
              <a:rPr lang="en-US" sz="2600" dirty="0" err="1"/>
              <a:t>devuelve</a:t>
            </a:r>
            <a:r>
              <a:rPr lang="en-US" sz="2600" dirty="0"/>
              <a:t> </a:t>
            </a:r>
            <a:r>
              <a:rPr lang="en-US" sz="2600" dirty="0" err="1"/>
              <a:t>los</a:t>
            </a:r>
            <a:r>
              <a:rPr lang="en-US" sz="2600" dirty="0"/>
              <a:t> </a:t>
            </a:r>
            <a:r>
              <a:rPr lang="en-US" sz="2600" dirty="0" err="1"/>
              <a:t>vinilos</a:t>
            </a:r>
            <a:r>
              <a:rPr lang="en-US" sz="2600" dirty="0"/>
              <a:t> </a:t>
            </a:r>
            <a:r>
              <a:rPr lang="en-US" sz="2600" dirty="0" err="1"/>
              <a:t>más</a:t>
            </a:r>
            <a:r>
              <a:rPr lang="en-US" sz="2600" dirty="0"/>
              <a:t> </a:t>
            </a:r>
            <a:r>
              <a:rPr lang="en-US" sz="2600" dirty="0" err="1"/>
              <a:t>comprados</a:t>
            </a:r>
            <a:r>
              <a:rPr lang="en-US" sz="2600" dirty="0"/>
              <a:t> </a:t>
            </a:r>
            <a:r>
              <a:rPr lang="en-US" sz="2600" dirty="0" err="1"/>
              <a:t>por</a:t>
            </a:r>
            <a:r>
              <a:rPr lang="en-US" sz="2600" dirty="0"/>
              <a:t> </a:t>
            </a:r>
            <a:r>
              <a:rPr lang="en-US" sz="2600" dirty="0" err="1"/>
              <a:t>otros</a:t>
            </a:r>
            <a:r>
              <a:rPr lang="en-US" sz="2600" dirty="0"/>
              <a:t> </a:t>
            </a:r>
            <a:r>
              <a:rPr lang="en-US" sz="2600" dirty="0" err="1"/>
              <a:t>usuarios</a:t>
            </a:r>
            <a:r>
              <a:rPr lang="en-US" sz="2600" dirty="0"/>
              <a:t> con </a:t>
            </a:r>
            <a:r>
              <a:rPr lang="en-US" sz="2600" dirty="0" err="1"/>
              <a:t>gustos</a:t>
            </a:r>
            <a:r>
              <a:rPr lang="en-US" sz="2600" dirty="0"/>
              <a:t> </a:t>
            </a:r>
            <a:r>
              <a:rPr lang="en-US" sz="2600" dirty="0" err="1"/>
              <a:t>similares</a:t>
            </a:r>
            <a:r>
              <a:rPr lang="en-US" sz="2600" dirty="0"/>
              <a:t>, </a:t>
            </a:r>
            <a:r>
              <a:rPr lang="en-US" sz="2600" dirty="0" err="1"/>
              <a:t>ordenados</a:t>
            </a:r>
            <a:r>
              <a:rPr lang="en-US" sz="2600" dirty="0"/>
              <a:t> </a:t>
            </a:r>
            <a:r>
              <a:rPr lang="en-US" sz="2600" dirty="0" err="1"/>
              <a:t>por</a:t>
            </a:r>
            <a:r>
              <a:rPr lang="en-US" sz="2600" dirty="0"/>
              <a:t> </a:t>
            </a:r>
            <a:r>
              <a:rPr lang="en-US" sz="2600" dirty="0" err="1"/>
              <a:t>popularidad</a:t>
            </a:r>
            <a:r>
              <a:rPr lang="en-US" sz="2600" dirty="0"/>
              <a:t> y </a:t>
            </a:r>
            <a:r>
              <a:rPr lang="en-US" sz="2600" dirty="0" err="1"/>
              <a:t>calificación</a:t>
            </a:r>
            <a:r>
              <a:rPr lang="en-US" sz="2600" dirty="0"/>
              <a:t> </a:t>
            </a:r>
            <a:r>
              <a:rPr lang="en-US" sz="2600" dirty="0" err="1"/>
              <a:t>promedio</a:t>
            </a:r>
            <a:r>
              <a:rPr lang="en-US" sz="2600" dirty="0"/>
              <a:t>.</a:t>
            </a:r>
          </a:p>
        </p:txBody>
      </p:sp>
    </p:spTree>
    <p:extLst>
      <p:ext uri="{BB962C8B-B14F-4D97-AF65-F5344CB8AC3E}">
        <p14:creationId xmlns:p14="http://schemas.microsoft.com/office/powerpoint/2010/main" val="3100657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FF4B0-1346-4B9B-FB06-1060B571030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DE885F6-3182-4FE7-05F0-40448A836B3C}"/>
              </a:ext>
            </a:extLst>
          </p:cNvPr>
          <p:cNvSpPr>
            <a:spLocks noGrp="1"/>
          </p:cNvSpPr>
          <p:nvPr>
            <p:ph type="title"/>
          </p:nvPr>
        </p:nvSpPr>
        <p:spPr>
          <a:xfrm>
            <a:off x="609681" y="274638"/>
            <a:ext cx="10974230" cy="1143000"/>
          </a:xfrm>
        </p:spPr>
        <p:txBody>
          <a:bodyPr/>
          <a:lstStyle/>
          <a:p>
            <a:r>
              <a:rPr lang="en-US" dirty="0"/>
              <a:t>Roles/</a:t>
            </a:r>
            <a:r>
              <a:rPr lang="en-US" dirty="0" err="1"/>
              <a:t>Seguridad</a:t>
            </a:r>
            <a:endParaRPr lang="en-US" dirty="0"/>
          </a:p>
        </p:txBody>
      </p:sp>
      <p:pic>
        <p:nvPicPr>
          <p:cNvPr id="5" name="Imagen 4">
            <a:extLst>
              <a:ext uri="{FF2B5EF4-FFF2-40B4-BE49-F238E27FC236}">
                <a16:creationId xmlns:a16="http://schemas.microsoft.com/office/drawing/2014/main" id="{77320501-70EA-0CAA-A300-98FA0F2AF0CC}"/>
              </a:ext>
            </a:extLst>
          </p:cNvPr>
          <p:cNvPicPr>
            <a:picLocks noChangeAspect="1"/>
          </p:cNvPicPr>
          <p:nvPr/>
        </p:nvPicPr>
        <p:blipFill>
          <a:blip r:embed="rId2"/>
          <a:stretch>
            <a:fillRect/>
          </a:stretch>
        </p:blipFill>
        <p:spPr>
          <a:xfrm>
            <a:off x="905208" y="1770996"/>
            <a:ext cx="8010192" cy="4325003"/>
          </a:xfrm>
          <a:prstGeom prst="rect">
            <a:avLst/>
          </a:prstGeom>
        </p:spPr>
      </p:pic>
    </p:spTree>
    <p:extLst>
      <p:ext uri="{BB962C8B-B14F-4D97-AF65-F5344CB8AC3E}">
        <p14:creationId xmlns:p14="http://schemas.microsoft.com/office/powerpoint/2010/main" val="721432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9BE7A-FD8E-DEBA-580D-595D5C82A94F}"/>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A7228E4B-BB8B-5787-A4FF-47B35C9D2C7F}"/>
              </a:ext>
            </a:extLst>
          </p:cNvPr>
          <p:cNvSpPr>
            <a:spLocks noGrp="1"/>
          </p:cNvSpPr>
          <p:nvPr>
            <p:ph type="title"/>
          </p:nvPr>
        </p:nvSpPr>
        <p:spPr>
          <a:xfrm>
            <a:off x="609681" y="274638"/>
            <a:ext cx="10974230" cy="1143000"/>
          </a:xfrm>
        </p:spPr>
        <p:txBody>
          <a:bodyPr/>
          <a:lstStyle/>
          <a:p>
            <a:r>
              <a:rPr lang="en-US" dirty="0" err="1"/>
              <a:t>Conclusión</a:t>
            </a:r>
            <a:endParaRPr lang="en-US" dirty="0"/>
          </a:p>
        </p:txBody>
      </p:sp>
      <p:sp>
        <p:nvSpPr>
          <p:cNvPr id="4" name="CuadroTexto 3">
            <a:extLst>
              <a:ext uri="{FF2B5EF4-FFF2-40B4-BE49-F238E27FC236}">
                <a16:creationId xmlns:a16="http://schemas.microsoft.com/office/drawing/2014/main" id="{0D750468-F091-E1DC-0A12-55EE0C29AD30}"/>
              </a:ext>
            </a:extLst>
          </p:cNvPr>
          <p:cNvSpPr txBox="1"/>
          <p:nvPr/>
        </p:nvSpPr>
        <p:spPr>
          <a:xfrm>
            <a:off x="521509" y="1417638"/>
            <a:ext cx="11289491" cy="4525963"/>
          </a:xfrm>
          <a:prstGeom prst="rect">
            <a:avLst/>
          </a:prstGeom>
        </p:spPr>
        <p:txBody>
          <a:bodyPr rtlCol="0">
            <a:normAutofit/>
          </a:bodyPr>
          <a:lstStyle/>
          <a:p>
            <a:pPr defTabSz="549164">
              <a:lnSpc>
                <a:spcPct val="90000"/>
              </a:lnSpc>
              <a:spcBef>
                <a:spcPct val="20000"/>
              </a:spcBef>
            </a:pPr>
            <a:r>
              <a:rPr lang="es-MX" sz="2800" dirty="0"/>
              <a:t>La base de datos desarrollada para la plataforma de e-</a:t>
            </a:r>
            <a:r>
              <a:rPr lang="es-MX" sz="2800" dirty="0" err="1"/>
              <a:t>commerce</a:t>
            </a:r>
            <a:r>
              <a:rPr lang="es-MX" sz="2800" dirty="0"/>
              <a:t> de nicho demuestra una estructura sólida y bien optimizada, orientada a cubrir todas las necesidades de un negocio enfocado en coleccionistas de vinilos. Se implementaron consultas eficientes mediante </a:t>
            </a:r>
            <a:r>
              <a:rPr lang="es-MX" sz="2800" dirty="0" err="1"/>
              <a:t>CTEs</a:t>
            </a:r>
            <a:r>
              <a:rPr lang="es-MX" sz="2800" dirty="0"/>
              <a:t>, vistas, procedimientos almacenados y </a:t>
            </a:r>
            <a:r>
              <a:rPr lang="es-MX" sz="2800" dirty="0" err="1"/>
              <a:t>triggers</a:t>
            </a:r>
            <a:r>
              <a:rPr lang="es-MX" sz="2800" dirty="0"/>
              <a:t>, lo que permite un manejo ágil de la información y un sistema de recomendaciones personalizadas basado en el comportamiento de usuarios con gustos similares. Además, el diseño contempla aspectos clave como seguridad, segmentación por categorías y géneros, y análisis de ventas, proporcionando así una base robusta para el crecimiento y la toma de decisiones estratégicas del negocio.</a:t>
            </a:r>
            <a:endParaRPr lang="en-US" sz="2800" dirty="0"/>
          </a:p>
        </p:txBody>
      </p:sp>
    </p:spTree>
    <p:extLst>
      <p:ext uri="{BB962C8B-B14F-4D97-AF65-F5344CB8AC3E}">
        <p14:creationId xmlns:p14="http://schemas.microsoft.com/office/powerpoint/2010/main" val="128128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873C327D-3003-1A83-5A65-92C7427C9F53}"/>
              </a:ext>
            </a:extLst>
          </p:cNvPr>
          <p:cNvSpPr txBox="1"/>
          <p:nvPr/>
        </p:nvSpPr>
        <p:spPr>
          <a:xfrm>
            <a:off x="5761998" y="1352411"/>
            <a:ext cx="5700868" cy="4832092"/>
          </a:xfrm>
          <a:prstGeom prst="rect">
            <a:avLst/>
          </a:prstGeom>
          <a:noFill/>
        </p:spPr>
        <p:txBody>
          <a:bodyPr wrap="square" rtlCol="0">
            <a:spAutoFit/>
          </a:bodyPr>
          <a:lstStyle/>
          <a:p>
            <a:r>
              <a:rPr lang="es-MX" sz="2800" dirty="0"/>
              <a:t>Este proyecto consiste en desarrollar </a:t>
            </a:r>
            <a:r>
              <a:rPr lang="es-MX" sz="2800" b="1" dirty="0"/>
              <a:t>una base de datos para una tienda de e-</a:t>
            </a:r>
            <a:r>
              <a:rPr lang="es-MX" sz="2800" b="1" dirty="0" err="1"/>
              <a:t>commerce</a:t>
            </a:r>
            <a:r>
              <a:rPr lang="es-MX" sz="2800" b="1" dirty="0"/>
              <a:t> especializada en la venta de vinilos musicales</a:t>
            </a:r>
            <a:r>
              <a:rPr lang="es-MX" sz="2800" dirty="0"/>
              <a:t>. El enfoque está en cubrir todos los aspectos necesarios para operar un negocio en línea centrado en un nicho (coleccionistas de vinilos), lo que implica modelar tanto los productos como toda la operación alrededor del cliente y sus pedidos.</a:t>
            </a:r>
            <a:endParaRPr lang="es-CO" sz="2800" dirty="0"/>
          </a:p>
        </p:txBody>
      </p:sp>
      <p:sp>
        <p:nvSpPr>
          <p:cNvPr id="7" name="Title 1">
            <a:extLst>
              <a:ext uri="{FF2B5EF4-FFF2-40B4-BE49-F238E27FC236}">
                <a16:creationId xmlns:a16="http://schemas.microsoft.com/office/drawing/2014/main" id="{840E5C3F-7CA1-0A0F-F68E-A4BC98889D33}"/>
              </a:ext>
            </a:extLst>
          </p:cNvPr>
          <p:cNvSpPr txBox="1">
            <a:spLocks/>
          </p:cNvSpPr>
          <p:nvPr/>
        </p:nvSpPr>
        <p:spPr>
          <a:xfrm>
            <a:off x="333456" y="1749157"/>
            <a:ext cx="5152944" cy="1143000"/>
          </a:xfrm>
          <a:prstGeom prst="rect">
            <a:avLst/>
          </a:prstGeom>
        </p:spPr>
        <p:txBody>
          <a:bodyPr/>
          <a:lstStyle>
            <a:lvl1pPr algn="ctr" defTabSz="549164" rtl="0" eaLnBrk="1" latinLnBrk="0" hangingPunct="1">
              <a:spcBef>
                <a:spcPct val="0"/>
              </a:spcBef>
              <a:buNone/>
              <a:defRPr sz="5340" kern="1200">
                <a:solidFill>
                  <a:schemeClr val="tx1"/>
                </a:solidFill>
                <a:latin typeface="+mj-lt"/>
                <a:ea typeface="+mj-ea"/>
                <a:cs typeface="+mj-cs"/>
              </a:defRPr>
            </a:lvl1pPr>
          </a:lstStyle>
          <a:p>
            <a:r>
              <a:rPr lang="en-US" dirty="0"/>
              <a:t>Contexto sobre la base de datos e_commerce_nicho </a:t>
            </a:r>
          </a:p>
        </p:txBody>
      </p:sp>
    </p:spTree>
    <p:extLst>
      <p:ext uri="{BB962C8B-B14F-4D97-AF65-F5344CB8AC3E}">
        <p14:creationId xmlns:p14="http://schemas.microsoft.com/office/powerpoint/2010/main" val="1860473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DEE9F-FCDA-29D9-5B0E-C6A5B1654AE1}"/>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843EE2B-C247-1275-3815-9FDB870DFC27}"/>
              </a:ext>
            </a:extLst>
          </p:cNvPr>
          <p:cNvSpPr>
            <a:spLocks noGrp="1"/>
          </p:cNvSpPr>
          <p:nvPr>
            <p:ph type="title"/>
          </p:nvPr>
        </p:nvSpPr>
        <p:spPr>
          <a:xfrm>
            <a:off x="609681" y="274638"/>
            <a:ext cx="10974230" cy="1143000"/>
          </a:xfrm>
        </p:spPr>
        <p:txBody>
          <a:bodyPr/>
          <a:lstStyle/>
          <a:p>
            <a:r>
              <a:rPr lang="en-US" dirty="0"/>
              <a:t>Estructura BD</a:t>
            </a:r>
          </a:p>
        </p:txBody>
      </p:sp>
      <p:pic>
        <p:nvPicPr>
          <p:cNvPr id="3" name="Imagen 2">
            <a:extLst>
              <a:ext uri="{FF2B5EF4-FFF2-40B4-BE49-F238E27FC236}">
                <a16:creationId xmlns:a16="http://schemas.microsoft.com/office/drawing/2014/main" id="{C5071292-E66B-A262-6786-7DA21C400925}"/>
              </a:ext>
            </a:extLst>
          </p:cNvPr>
          <p:cNvPicPr>
            <a:picLocks noChangeAspect="1"/>
          </p:cNvPicPr>
          <p:nvPr/>
        </p:nvPicPr>
        <p:blipFill>
          <a:blip r:embed="rId2"/>
          <a:stretch>
            <a:fillRect/>
          </a:stretch>
        </p:blipFill>
        <p:spPr>
          <a:xfrm>
            <a:off x="1514674" y="1600200"/>
            <a:ext cx="3575510" cy="4525963"/>
          </a:xfrm>
          <a:prstGeom prst="rect">
            <a:avLst/>
          </a:prstGeom>
          <a:noFill/>
        </p:spPr>
      </p:pic>
      <p:pic>
        <p:nvPicPr>
          <p:cNvPr id="5" name="Imagen 4">
            <a:extLst>
              <a:ext uri="{FF2B5EF4-FFF2-40B4-BE49-F238E27FC236}">
                <a16:creationId xmlns:a16="http://schemas.microsoft.com/office/drawing/2014/main" id="{557182C4-7F1E-1DBA-1F50-B8256C9C1274}"/>
              </a:ext>
            </a:extLst>
          </p:cNvPr>
          <p:cNvPicPr>
            <a:picLocks noChangeAspect="1"/>
          </p:cNvPicPr>
          <p:nvPr/>
        </p:nvPicPr>
        <p:blipFill>
          <a:blip r:embed="rId3"/>
          <a:stretch>
            <a:fillRect/>
          </a:stretch>
        </p:blipFill>
        <p:spPr>
          <a:xfrm>
            <a:off x="5295899" y="1600200"/>
            <a:ext cx="6524625" cy="3929062"/>
          </a:xfrm>
          <a:prstGeom prst="rect">
            <a:avLst/>
          </a:prstGeom>
        </p:spPr>
      </p:pic>
    </p:spTree>
    <p:extLst>
      <p:ext uri="{BB962C8B-B14F-4D97-AF65-F5344CB8AC3E}">
        <p14:creationId xmlns:p14="http://schemas.microsoft.com/office/powerpoint/2010/main" val="381048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9C6844C-68BC-6948-E983-64F9472F8465}"/>
              </a:ext>
            </a:extLst>
          </p:cNvPr>
          <p:cNvSpPr>
            <a:spLocks noGrp="1"/>
          </p:cNvSpPr>
          <p:nvPr>
            <p:ph type="title"/>
          </p:nvPr>
        </p:nvSpPr>
        <p:spPr>
          <a:xfrm>
            <a:off x="609681" y="274638"/>
            <a:ext cx="10974230" cy="1143000"/>
          </a:xfrm>
        </p:spPr>
        <p:txBody>
          <a:bodyPr/>
          <a:lstStyle/>
          <a:p>
            <a:r>
              <a:rPr lang="en-US" dirty="0"/>
              <a:t>Optimizaciones CTE</a:t>
            </a:r>
          </a:p>
        </p:txBody>
      </p:sp>
      <p:pic>
        <p:nvPicPr>
          <p:cNvPr id="3" name="Imagen 2">
            <a:extLst>
              <a:ext uri="{FF2B5EF4-FFF2-40B4-BE49-F238E27FC236}">
                <a16:creationId xmlns:a16="http://schemas.microsoft.com/office/drawing/2014/main" id="{6852AC06-E7E6-94CC-C952-70C40D1CFEE5}"/>
              </a:ext>
            </a:extLst>
          </p:cNvPr>
          <p:cNvPicPr>
            <a:picLocks noChangeAspect="1"/>
          </p:cNvPicPr>
          <p:nvPr/>
        </p:nvPicPr>
        <p:blipFill>
          <a:blip r:embed="rId2"/>
          <a:srcRect t="608" r="2" b="3073"/>
          <a:stretch/>
        </p:blipFill>
        <p:spPr>
          <a:xfrm>
            <a:off x="609679" y="1600200"/>
            <a:ext cx="5385501" cy="4525963"/>
          </a:xfrm>
          <a:prstGeom prst="rect">
            <a:avLst/>
          </a:prstGeom>
          <a:noFill/>
        </p:spPr>
      </p:pic>
      <p:sp>
        <p:nvSpPr>
          <p:cNvPr id="4" name="CuadroTexto 3">
            <a:extLst>
              <a:ext uri="{FF2B5EF4-FFF2-40B4-BE49-F238E27FC236}">
                <a16:creationId xmlns:a16="http://schemas.microsoft.com/office/drawing/2014/main" id="{05722A62-EC8B-3AFC-91D0-D4106DAA615F}"/>
              </a:ext>
            </a:extLst>
          </p:cNvPr>
          <p:cNvSpPr txBox="1"/>
          <p:nvPr/>
        </p:nvSpPr>
        <p:spPr>
          <a:xfrm>
            <a:off x="6198409" y="1600200"/>
            <a:ext cx="5385501" cy="4525963"/>
          </a:xfrm>
          <a:prstGeom prst="rect">
            <a:avLst/>
          </a:prstGeom>
        </p:spPr>
        <p:txBody>
          <a:bodyPr rtlCol="0">
            <a:normAutofit/>
          </a:bodyPr>
          <a:lstStyle/>
          <a:p>
            <a:pPr defTabSz="549164">
              <a:spcBef>
                <a:spcPts val="480"/>
              </a:spcBef>
            </a:pPr>
            <a:r>
              <a:rPr lang="en-US" sz="2100" dirty="0" err="1"/>
              <a:t>vinilos_mas_vendidos</a:t>
            </a:r>
            <a:r>
              <a:rPr lang="en-US" sz="2100" dirty="0"/>
              <a:t>: Suma la </a:t>
            </a:r>
            <a:r>
              <a:rPr lang="en-US" sz="2100" dirty="0" err="1"/>
              <a:t>cantidad</a:t>
            </a:r>
            <a:r>
              <a:rPr lang="en-US" sz="2100" dirty="0"/>
              <a:t> </a:t>
            </a:r>
            <a:r>
              <a:rPr lang="en-US" sz="2100" dirty="0" err="1"/>
              <a:t>vendida</a:t>
            </a:r>
            <a:r>
              <a:rPr lang="en-US" sz="2100" dirty="0"/>
              <a:t> de </a:t>
            </a:r>
            <a:r>
              <a:rPr lang="en-US" sz="2100" dirty="0" err="1"/>
              <a:t>cada</a:t>
            </a:r>
            <a:r>
              <a:rPr lang="en-US" sz="2100" dirty="0"/>
              <a:t> </a:t>
            </a:r>
            <a:r>
              <a:rPr lang="en-US" sz="2100" dirty="0" err="1"/>
              <a:t>vinilo</a:t>
            </a:r>
            <a:r>
              <a:rPr lang="en-US" sz="2100" dirty="0"/>
              <a:t>.</a:t>
            </a:r>
          </a:p>
          <a:p>
            <a:pPr defTabSz="549164">
              <a:spcBef>
                <a:spcPts val="480"/>
              </a:spcBef>
            </a:pPr>
            <a:r>
              <a:rPr lang="en-US" sz="2100" dirty="0" err="1"/>
              <a:t>vinilos_info</a:t>
            </a:r>
            <a:r>
              <a:rPr lang="en-US" sz="2100" dirty="0"/>
              <a:t>: Filtra solo </a:t>
            </a:r>
            <a:r>
              <a:rPr lang="en-US" sz="2100" dirty="0" err="1"/>
              <a:t>los</a:t>
            </a:r>
            <a:r>
              <a:rPr lang="en-US" sz="2100" dirty="0"/>
              <a:t> </a:t>
            </a:r>
            <a:r>
              <a:rPr lang="en-US" sz="2100" dirty="0" err="1"/>
              <a:t>vinilos</a:t>
            </a:r>
            <a:r>
              <a:rPr lang="en-US" sz="2100" dirty="0"/>
              <a:t> </a:t>
            </a:r>
            <a:r>
              <a:rPr lang="en-US" sz="2100" dirty="0" err="1"/>
              <a:t>activos</a:t>
            </a:r>
            <a:r>
              <a:rPr lang="en-US" sz="2100" dirty="0"/>
              <a:t> y </a:t>
            </a:r>
            <a:r>
              <a:rPr lang="en-US" sz="2100" dirty="0" err="1"/>
              <a:t>extrae</a:t>
            </a:r>
            <a:r>
              <a:rPr lang="en-US" sz="2100" dirty="0"/>
              <a:t> </a:t>
            </a:r>
            <a:r>
              <a:rPr lang="en-US" sz="2100" dirty="0" err="1"/>
              <a:t>su</a:t>
            </a:r>
            <a:r>
              <a:rPr lang="en-US" sz="2100" dirty="0"/>
              <a:t> info </a:t>
            </a:r>
            <a:r>
              <a:rPr lang="en-US" sz="2100" dirty="0" err="1"/>
              <a:t>básica</a:t>
            </a:r>
            <a:r>
              <a:rPr lang="en-US" sz="2100" dirty="0"/>
              <a:t>.</a:t>
            </a:r>
          </a:p>
          <a:p>
            <a:pPr defTabSz="549164">
              <a:spcBef>
                <a:spcPts val="480"/>
              </a:spcBef>
            </a:pPr>
            <a:r>
              <a:rPr lang="en-US" sz="2100" dirty="0" err="1"/>
              <a:t>generos_info</a:t>
            </a:r>
            <a:r>
              <a:rPr lang="en-US" sz="2100" dirty="0"/>
              <a:t>: Filtra solo </a:t>
            </a:r>
            <a:r>
              <a:rPr lang="en-US" sz="2100" dirty="0" err="1"/>
              <a:t>géneros</a:t>
            </a:r>
            <a:r>
              <a:rPr lang="en-US" sz="2100" dirty="0"/>
              <a:t> </a:t>
            </a:r>
            <a:r>
              <a:rPr lang="en-US" sz="2100" dirty="0" err="1"/>
              <a:t>activos</a:t>
            </a:r>
            <a:r>
              <a:rPr lang="en-US" sz="2100" dirty="0"/>
              <a:t>.</a:t>
            </a:r>
          </a:p>
          <a:p>
            <a:pPr defTabSz="549164">
              <a:spcBef>
                <a:spcPts val="480"/>
              </a:spcBef>
            </a:pPr>
            <a:r>
              <a:rPr lang="en-US" sz="2100" dirty="0" err="1"/>
              <a:t>artistas_info</a:t>
            </a:r>
            <a:r>
              <a:rPr lang="en-US" sz="2100" dirty="0"/>
              <a:t>: Filtra solo </a:t>
            </a:r>
            <a:r>
              <a:rPr lang="en-US" sz="2100" dirty="0" err="1"/>
              <a:t>artistas</a:t>
            </a:r>
            <a:r>
              <a:rPr lang="en-US" sz="2100" dirty="0"/>
              <a:t> </a:t>
            </a:r>
            <a:r>
              <a:rPr lang="en-US" sz="2100" dirty="0" err="1"/>
              <a:t>activos</a:t>
            </a:r>
            <a:r>
              <a:rPr lang="en-US" sz="2100" dirty="0"/>
              <a:t>.</a:t>
            </a:r>
          </a:p>
          <a:p>
            <a:pPr defTabSz="549164">
              <a:spcBef>
                <a:spcPts val="480"/>
              </a:spcBef>
            </a:pPr>
            <a:r>
              <a:rPr lang="en-US" sz="2100" dirty="0" err="1"/>
              <a:t>vinilos_completo</a:t>
            </a:r>
            <a:r>
              <a:rPr lang="en-US" sz="2100" dirty="0"/>
              <a:t>: Junta </a:t>
            </a:r>
            <a:r>
              <a:rPr lang="en-US" sz="2100" dirty="0" err="1"/>
              <a:t>todo</a:t>
            </a:r>
            <a:r>
              <a:rPr lang="en-US" sz="2100" dirty="0"/>
              <a:t> para </a:t>
            </a:r>
            <a:r>
              <a:rPr lang="en-US" sz="2100" dirty="0" err="1"/>
              <a:t>mostrar</a:t>
            </a:r>
            <a:r>
              <a:rPr lang="en-US" sz="2100" dirty="0"/>
              <a:t> info de </a:t>
            </a:r>
            <a:r>
              <a:rPr lang="en-US" sz="2100" dirty="0" err="1"/>
              <a:t>ventas</a:t>
            </a:r>
            <a:r>
              <a:rPr lang="en-US" sz="2100" dirty="0"/>
              <a:t> con </a:t>
            </a:r>
            <a:r>
              <a:rPr lang="en-US" sz="2100" dirty="0" err="1"/>
              <a:t>nombre</a:t>
            </a:r>
            <a:r>
              <a:rPr lang="en-US" sz="2100" dirty="0"/>
              <a:t> del </a:t>
            </a:r>
            <a:r>
              <a:rPr lang="en-US" sz="2100" dirty="0" err="1"/>
              <a:t>vinilo</a:t>
            </a:r>
            <a:r>
              <a:rPr lang="en-US" sz="2100" dirty="0"/>
              <a:t>, </a:t>
            </a:r>
            <a:r>
              <a:rPr lang="en-US" sz="2100" dirty="0" err="1"/>
              <a:t>género</a:t>
            </a:r>
            <a:r>
              <a:rPr lang="en-US" sz="2100" dirty="0"/>
              <a:t> y </a:t>
            </a:r>
            <a:r>
              <a:rPr lang="en-US" sz="2100" dirty="0" err="1"/>
              <a:t>artista</a:t>
            </a:r>
            <a:r>
              <a:rPr lang="en-US" sz="2100" dirty="0"/>
              <a:t>.</a:t>
            </a:r>
          </a:p>
        </p:txBody>
      </p:sp>
    </p:spTree>
    <p:extLst>
      <p:ext uri="{BB962C8B-B14F-4D97-AF65-F5344CB8AC3E}">
        <p14:creationId xmlns:p14="http://schemas.microsoft.com/office/powerpoint/2010/main" val="64697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AB3BD-8796-D580-69CC-AA9A88D4D111}"/>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69AC3ED-D280-F796-0FDF-328C2F97AFC2}"/>
              </a:ext>
            </a:extLst>
          </p:cNvPr>
          <p:cNvPicPr>
            <a:picLocks noChangeAspect="1"/>
          </p:cNvPicPr>
          <p:nvPr/>
        </p:nvPicPr>
        <p:blipFill>
          <a:blip r:embed="rId2"/>
          <a:srcRect t="1625"/>
          <a:stretch/>
        </p:blipFill>
        <p:spPr>
          <a:xfrm>
            <a:off x="609679" y="1839888"/>
            <a:ext cx="5385501" cy="3589386"/>
          </a:xfrm>
          <a:prstGeom prst="rect">
            <a:avLst/>
          </a:prstGeom>
          <a:noFill/>
        </p:spPr>
      </p:pic>
      <p:sp>
        <p:nvSpPr>
          <p:cNvPr id="4" name="CuadroTexto 3">
            <a:extLst>
              <a:ext uri="{FF2B5EF4-FFF2-40B4-BE49-F238E27FC236}">
                <a16:creationId xmlns:a16="http://schemas.microsoft.com/office/drawing/2014/main" id="{39165A92-62A7-BEDF-AD78-A289227B9218}"/>
              </a:ext>
            </a:extLst>
          </p:cNvPr>
          <p:cNvSpPr txBox="1"/>
          <p:nvPr/>
        </p:nvSpPr>
        <p:spPr>
          <a:xfrm>
            <a:off x="6198410" y="1371599"/>
            <a:ext cx="5385501" cy="4525963"/>
          </a:xfrm>
          <a:prstGeom prst="rect">
            <a:avLst/>
          </a:prstGeom>
        </p:spPr>
        <p:txBody>
          <a:bodyPr rtlCol="0">
            <a:normAutofit/>
          </a:bodyPr>
          <a:lstStyle/>
          <a:p>
            <a:pPr defTabSz="549164">
              <a:lnSpc>
                <a:spcPct val="90000"/>
              </a:lnSpc>
              <a:spcBef>
                <a:spcPct val="20000"/>
              </a:spcBef>
            </a:pPr>
            <a:r>
              <a:rPr lang="en-US" sz="2600" dirty="0" err="1"/>
              <a:t>pedidos_recientes</a:t>
            </a:r>
            <a:r>
              <a:rPr lang="en-US" sz="2600" dirty="0"/>
              <a:t>: </a:t>
            </a:r>
            <a:r>
              <a:rPr lang="en-US" sz="2600" dirty="0" err="1"/>
              <a:t>Últimos</a:t>
            </a:r>
            <a:r>
              <a:rPr lang="en-US" sz="2600" dirty="0"/>
              <a:t> 10 </a:t>
            </a:r>
            <a:r>
              <a:rPr lang="en-US" sz="2600" dirty="0" err="1"/>
              <a:t>pedidos</a:t>
            </a:r>
            <a:r>
              <a:rPr lang="en-US" sz="2600" dirty="0"/>
              <a:t> </a:t>
            </a:r>
            <a:r>
              <a:rPr lang="en-US" sz="2600" dirty="0" err="1"/>
              <a:t>activos</a:t>
            </a:r>
            <a:r>
              <a:rPr lang="en-US" sz="2600" dirty="0"/>
              <a:t>.</a:t>
            </a:r>
          </a:p>
          <a:p>
            <a:pPr defTabSz="549164">
              <a:lnSpc>
                <a:spcPct val="90000"/>
              </a:lnSpc>
              <a:spcBef>
                <a:spcPct val="20000"/>
              </a:spcBef>
            </a:pPr>
            <a:r>
              <a:rPr lang="en-US" sz="2600" dirty="0" err="1"/>
              <a:t>clientes_info</a:t>
            </a:r>
            <a:r>
              <a:rPr lang="en-US" sz="2600" dirty="0"/>
              <a:t>: Info </a:t>
            </a:r>
            <a:r>
              <a:rPr lang="en-US" sz="2600" dirty="0" err="1"/>
              <a:t>básica</a:t>
            </a:r>
            <a:r>
              <a:rPr lang="en-US" sz="2600" dirty="0"/>
              <a:t> de </a:t>
            </a:r>
            <a:r>
              <a:rPr lang="en-US" sz="2600" dirty="0" err="1"/>
              <a:t>los</a:t>
            </a:r>
            <a:r>
              <a:rPr lang="en-US" sz="2600" dirty="0"/>
              <a:t> </a:t>
            </a:r>
            <a:r>
              <a:rPr lang="en-US" sz="2600" dirty="0" err="1"/>
              <a:t>clientes</a:t>
            </a:r>
            <a:r>
              <a:rPr lang="en-US" sz="2600" dirty="0"/>
              <a:t> </a:t>
            </a:r>
            <a:r>
              <a:rPr lang="en-US" sz="2600" dirty="0" err="1"/>
              <a:t>activos</a:t>
            </a:r>
            <a:r>
              <a:rPr lang="en-US" sz="2600" dirty="0"/>
              <a:t>.</a:t>
            </a:r>
          </a:p>
          <a:p>
            <a:pPr defTabSz="549164">
              <a:lnSpc>
                <a:spcPct val="90000"/>
              </a:lnSpc>
              <a:spcBef>
                <a:spcPct val="20000"/>
              </a:spcBef>
            </a:pPr>
            <a:r>
              <a:rPr lang="en-US" sz="2600" dirty="0" err="1"/>
              <a:t>metodos_pago_info</a:t>
            </a:r>
            <a:r>
              <a:rPr lang="en-US" sz="2600" dirty="0"/>
              <a:t>: </a:t>
            </a:r>
            <a:r>
              <a:rPr lang="en-US" sz="2600" dirty="0" err="1"/>
              <a:t>Nombres</a:t>
            </a:r>
            <a:r>
              <a:rPr lang="en-US" sz="2600" dirty="0"/>
              <a:t> de </a:t>
            </a:r>
            <a:r>
              <a:rPr lang="en-US" sz="2600" dirty="0" err="1"/>
              <a:t>métodos</a:t>
            </a:r>
            <a:r>
              <a:rPr lang="en-US" sz="2600" dirty="0"/>
              <a:t> de </a:t>
            </a:r>
            <a:r>
              <a:rPr lang="en-US" sz="2600" dirty="0" err="1"/>
              <a:t>pago</a:t>
            </a:r>
            <a:r>
              <a:rPr lang="en-US" sz="2600" dirty="0"/>
              <a:t> </a:t>
            </a:r>
            <a:r>
              <a:rPr lang="en-US" sz="2600" dirty="0" err="1"/>
              <a:t>activos</a:t>
            </a:r>
            <a:r>
              <a:rPr lang="en-US" sz="2600" dirty="0"/>
              <a:t>.</a:t>
            </a:r>
          </a:p>
          <a:p>
            <a:pPr defTabSz="549164">
              <a:lnSpc>
                <a:spcPct val="90000"/>
              </a:lnSpc>
              <a:spcBef>
                <a:spcPct val="20000"/>
              </a:spcBef>
            </a:pPr>
            <a:r>
              <a:rPr lang="en-US" sz="2600" dirty="0" err="1"/>
              <a:t>envios_info</a:t>
            </a:r>
            <a:r>
              <a:rPr lang="en-US" sz="2600" dirty="0"/>
              <a:t>: Datos de </a:t>
            </a:r>
            <a:r>
              <a:rPr lang="en-US" sz="2600" dirty="0" err="1"/>
              <a:t>envío</a:t>
            </a:r>
            <a:r>
              <a:rPr lang="en-US" sz="2600" dirty="0"/>
              <a:t> </a:t>
            </a:r>
            <a:r>
              <a:rPr lang="en-US" sz="2600" dirty="0" err="1"/>
              <a:t>relacionados</a:t>
            </a:r>
            <a:r>
              <a:rPr lang="en-US" sz="2600" dirty="0"/>
              <a:t> a </a:t>
            </a:r>
            <a:r>
              <a:rPr lang="en-US" sz="2600" dirty="0" err="1"/>
              <a:t>pedidos</a:t>
            </a:r>
            <a:r>
              <a:rPr lang="en-US" sz="2600" dirty="0"/>
              <a:t> </a:t>
            </a:r>
            <a:r>
              <a:rPr lang="en-US" sz="2600" dirty="0" err="1"/>
              <a:t>activos</a:t>
            </a:r>
            <a:r>
              <a:rPr lang="en-US" sz="2600" dirty="0"/>
              <a:t>..</a:t>
            </a:r>
          </a:p>
        </p:txBody>
      </p:sp>
    </p:spTree>
    <p:extLst>
      <p:ext uri="{BB962C8B-B14F-4D97-AF65-F5344CB8AC3E}">
        <p14:creationId xmlns:p14="http://schemas.microsoft.com/office/powerpoint/2010/main" val="1024779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871A-3B8A-F575-F76F-9A74D32FC75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9AB4B6E2-C9BB-4563-034C-6612BAA8FFD1}"/>
              </a:ext>
            </a:extLst>
          </p:cNvPr>
          <p:cNvPicPr>
            <a:picLocks noChangeAspect="1"/>
          </p:cNvPicPr>
          <p:nvPr/>
        </p:nvPicPr>
        <p:blipFill>
          <a:blip r:embed="rId2"/>
          <a:stretch>
            <a:fillRect/>
          </a:stretch>
        </p:blipFill>
        <p:spPr>
          <a:xfrm>
            <a:off x="609679" y="1974915"/>
            <a:ext cx="5385501" cy="2908170"/>
          </a:xfrm>
          <a:prstGeom prst="rect">
            <a:avLst/>
          </a:prstGeom>
          <a:noFill/>
        </p:spPr>
      </p:pic>
      <p:sp>
        <p:nvSpPr>
          <p:cNvPr id="2" name="CuadroTexto 1">
            <a:extLst>
              <a:ext uri="{FF2B5EF4-FFF2-40B4-BE49-F238E27FC236}">
                <a16:creationId xmlns:a16="http://schemas.microsoft.com/office/drawing/2014/main" id="{E67361C9-CFFB-AC5B-BD49-C83768242464}"/>
              </a:ext>
            </a:extLst>
          </p:cNvPr>
          <p:cNvSpPr txBox="1"/>
          <p:nvPr/>
        </p:nvSpPr>
        <p:spPr>
          <a:xfrm>
            <a:off x="6541309" y="2332037"/>
            <a:ext cx="5385501" cy="4525963"/>
          </a:xfrm>
          <a:prstGeom prst="rect">
            <a:avLst/>
          </a:prstGeom>
        </p:spPr>
        <p:txBody>
          <a:bodyPr rtlCol="0">
            <a:normAutofit/>
          </a:bodyPr>
          <a:lstStyle/>
          <a:p>
            <a:pPr defTabSz="549164">
              <a:lnSpc>
                <a:spcPct val="90000"/>
              </a:lnSpc>
              <a:spcBef>
                <a:spcPct val="20000"/>
              </a:spcBef>
            </a:pPr>
            <a:r>
              <a:rPr lang="es-MX" sz="2100" dirty="0" err="1"/>
              <a:t>carritos_activos</a:t>
            </a:r>
            <a:r>
              <a:rPr lang="es-MX" sz="2100" dirty="0"/>
              <a:t>: Carritos en estado activo.</a:t>
            </a:r>
          </a:p>
          <a:p>
            <a:pPr defTabSz="549164">
              <a:lnSpc>
                <a:spcPct val="90000"/>
              </a:lnSpc>
              <a:spcBef>
                <a:spcPct val="20000"/>
              </a:spcBef>
            </a:pPr>
            <a:r>
              <a:rPr lang="es-MX" sz="2100" dirty="0" err="1"/>
              <a:t>clientes_info</a:t>
            </a:r>
            <a:r>
              <a:rPr lang="es-MX" sz="2100" dirty="0"/>
              <a:t>: </a:t>
            </a:r>
            <a:r>
              <a:rPr lang="es-MX" sz="2100" dirty="0" err="1"/>
              <a:t>Info</a:t>
            </a:r>
            <a:r>
              <a:rPr lang="es-MX" sz="2100" dirty="0"/>
              <a:t> básica del cliente.</a:t>
            </a:r>
          </a:p>
          <a:p>
            <a:pPr defTabSz="549164">
              <a:lnSpc>
                <a:spcPct val="90000"/>
              </a:lnSpc>
              <a:spcBef>
                <a:spcPct val="20000"/>
              </a:spcBef>
            </a:pPr>
            <a:r>
              <a:rPr lang="es-MX" sz="2100" dirty="0" err="1"/>
              <a:t>vinilos_info</a:t>
            </a:r>
            <a:r>
              <a:rPr lang="es-MX" sz="2100" dirty="0"/>
              <a:t>: Vinilos disponibles con su precio.</a:t>
            </a:r>
          </a:p>
          <a:p>
            <a:pPr defTabSz="549164">
              <a:lnSpc>
                <a:spcPct val="90000"/>
              </a:lnSpc>
              <a:spcBef>
                <a:spcPct val="20000"/>
              </a:spcBef>
            </a:pPr>
            <a:r>
              <a:rPr lang="es-MX" sz="2100" dirty="0" err="1"/>
              <a:t>carritos_detalle</a:t>
            </a:r>
            <a:r>
              <a:rPr lang="es-MX" sz="2100" dirty="0"/>
              <a:t>: Detalle de vinilos por carrito con subtotal.</a:t>
            </a:r>
          </a:p>
          <a:p>
            <a:pPr defTabSz="549164">
              <a:lnSpc>
                <a:spcPct val="90000"/>
              </a:lnSpc>
              <a:spcBef>
                <a:spcPct val="20000"/>
              </a:spcBef>
            </a:pPr>
            <a:r>
              <a:rPr lang="es-MX" sz="2100" dirty="0" err="1"/>
              <a:t>carritos_totales</a:t>
            </a:r>
            <a:r>
              <a:rPr lang="es-MX" sz="2100" dirty="0"/>
              <a:t>: Total estimado por carrito</a:t>
            </a:r>
            <a:r>
              <a:rPr lang="en-US" sz="2100" dirty="0"/>
              <a:t>.</a:t>
            </a:r>
          </a:p>
        </p:txBody>
      </p:sp>
    </p:spTree>
    <p:extLst>
      <p:ext uri="{BB962C8B-B14F-4D97-AF65-F5344CB8AC3E}">
        <p14:creationId xmlns:p14="http://schemas.microsoft.com/office/powerpoint/2010/main" val="2066840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AAB3C-893E-CDFE-109E-3E81F726CB8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C487748-58A7-AE58-FF26-CE3A806F49D4}"/>
              </a:ext>
            </a:extLst>
          </p:cNvPr>
          <p:cNvPicPr>
            <a:picLocks noChangeAspect="1"/>
          </p:cNvPicPr>
          <p:nvPr/>
        </p:nvPicPr>
        <p:blipFill>
          <a:blip r:embed="rId2"/>
          <a:stretch>
            <a:fillRect/>
          </a:stretch>
        </p:blipFill>
        <p:spPr>
          <a:xfrm>
            <a:off x="747687" y="1238250"/>
            <a:ext cx="5247493" cy="4525963"/>
          </a:xfrm>
          <a:prstGeom prst="rect">
            <a:avLst/>
          </a:prstGeom>
          <a:noFill/>
        </p:spPr>
      </p:pic>
      <p:sp>
        <p:nvSpPr>
          <p:cNvPr id="2" name="CuadroTexto 1">
            <a:extLst>
              <a:ext uri="{FF2B5EF4-FFF2-40B4-BE49-F238E27FC236}">
                <a16:creationId xmlns:a16="http://schemas.microsoft.com/office/drawing/2014/main" id="{49F299FC-2C76-F17C-B175-0CB8C0D31166}"/>
              </a:ext>
            </a:extLst>
          </p:cNvPr>
          <p:cNvSpPr txBox="1"/>
          <p:nvPr/>
        </p:nvSpPr>
        <p:spPr>
          <a:xfrm>
            <a:off x="6198410" y="2332037"/>
            <a:ext cx="5385501" cy="4525963"/>
          </a:xfrm>
          <a:prstGeom prst="rect">
            <a:avLst/>
          </a:prstGeom>
        </p:spPr>
        <p:txBody>
          <a:bodyPr rtlCol="0">
            <a:normAutofit/>
          </a:bodyPr>
          <a:lstStyle/>
          <a:p>
            <a:pPr defTabSz="549164">
              <a:lnSpc>
                <a:spcPct val="90000"/>
              </a:lnSpc>
              <a:spcBef>
                <a:spcPct val="20000"/>
              </a:spcBef>
            </a:pPr>
            <a:r>
              <a:rPr lang="es-MX" sz="2100" dirty="0" err="1"/>
              <a:t>pedidos_validos</a:t>
            </a:r>
            <a:r>
              <a:rPr lang="es-MX" sz="2100" dirty="0"/>
              <a:t>: Total de pedidos por cliente y método.</a:t>
            </a:r>
          </a:p>
          <a:p>
            <a:pPr defTabSz="549164">
              <a:lnSpc>
                <a:spcPct val="90000"/>
              </a:lnSpc>
              <a:spcBef>
                <a:spcPct val="20000"/>
              </a:spcBef>
            </a:pPr>
            <a:r>
              <a:rPr lang="es-MX" sz="2100" dirty="0" err="1"/>
              <a:t>clientes_info</a:t>
            </a:r>
            <a:r>
              <a:rPr lang="es-MX" sz="2100" dirty="0"/>
              <a:t>: Datos del cliente.</a:t>
            </a:r>
          </a:p>
          <a:p>
            <a:pPr defTabSz="549164">
              <a:lnSpc>
                <a:spcPct val="90000"/>
              </a:lnSpc>
              <a:spcBef>
                <a:spcPct val="20000"/>
              </a:spcBef>
            </a:pPr>
            <a:r>
              <a:rPr lang="es-MX" sz="2100" dirty="0" err="1"/>
              <a:t>metodos_info</a:t>
            </a:r>
            <a:r>
              <a:rPr lang="es-MX" sz="2100" dirty="0"/>
              <a:t>: Nombre de método de pago.</a:t>
            </a:r>
          </a:p>
          <a:p>
            <a:pPr defTabSz="549164">
              <a:lnSpc>
                <a:spcPct val="90000"/>
              </a:lnSpc>
              <a:spcBef>
                <a:spcPct val="20000"/>
              </a:spcBef>
            </a:pPr>
            <a:r>
              <a:rPr lang="es-MX" sz="2100" dirty="0" err="1"/>
              <a:t>ranking_clientes</a:t>
            </a:r>
            <a:r>
              <a:rPr lang="es-MX" sz="2100" dirty="0"/>
              <a:t>: Clientes con más pedidos.</a:t>
            </a:r>
          </a:p>
          <a:p>
            <a:pPr defTabSz="549164">
              <a:lnSpc>
                <a:spcPct val="90000"/>
              </a:lnSpc>
              <a:spcBef>
                <a:spcPct val="20000"/>
              </a:spcBef>
            </a:pPr>
            <a:r>
              <a:rPr lang="es-MX" sz="2100" dirty="0" err="1"/>
              <a:t>metodo_frecuente</a:t>
            </a:r>
            <a:r>
              <a:rPr lang="es-MX" sz="2100" dirty="0"/>
              <a:t>: Método más usado por cliente.</a:t>
            </a:r>
          </a:p>
          <a:p>
            <a:pPr defTabSz="549164">
              <a:lnSpc>
                <a:spcPct val="90000"/>
              </a:lnSpc>
              <a:spcBef>
                <a:spcPct val="20000"/>
              </a:spcBef>
            </a:pPr>
            <a:endParaRPr lang="es-MX" sz="2100" dirty="0"/>
          </a:p>
        </p:txBody>
      </p:sp>
    </p:spTree>
    <p:extLst>
      <p:ext uri="{BB962C8B-B14F-4D97-AF65-F5344CB8AC3E}">
        <p14:creationId xmlns:p14="http://schemas.microsoft.com/office/powerpoint/2010/main" val="1242593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C0787-544C-956C-A220-7D235538DFE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9D35AA8F-5A09-60E6-C431-D94BD43C0F92}"/>
              </a:ext>
            </a:extLst>
          </p:cNvPr>
          <p:cNvPicPr>
            <a:picLocks noChangeAspect="1"/>
          </p:cNvPicPr>
          <p:nvPr/>
        </p:nvPicPr>
        <p:blipFill>
          <a:blip r:embed="rId2"/>
          <a:stretch>
            <a:fillRect/>
          </a:stretch>
        </p:blipFill>
        <p:spPr>
          <a:xfrm>
            <a:off x="609679" y="1422901"/>
            <a:ext cx="5385501" cy="4012197"/>
          </a:xfrm>
          <a:prstGeom prst="rect">
            <a:avLst/>
          </a:prstGeom>
          <a:noFill/>
        </p:spPr>
      </p:pic>
      <p:sp>
        <p:nvSpPr>
          <p:cNvPr id="2" name="CuadroTexto 1">
            <a:extLst>
              <a:ext uri="{FF2B5EF4-FFF2-40B4-BE49-F238E27FC236}">
                <a16:creationId xmlns:a16="http://schemas.microsoft.com/office/drawing/2014/main" id="{47260B3F-9105-5132-228E-D99285594E1D}"/>
              </a:ext>
            </a:extLst>
          </p:cNvPr>
          <p:cNvSpPr txBox="1"/>
          <p:nvPr/>
        </p:nvSpPr>
        <p:spPr>
          <a:xfrm>
            <a:off x="6198409" y="2332037"/>
            <a:ext cx="5385501" cy="4525963"/>
          </a:xfrm>
          <a:prstGeom prst="rect">
            <a:avLst/>
          </a:prstGeom>
        </p:spPr>
        <p:txBody>
          <a:bodyPr rtlCol="0">
            <a:normAutofit/>
          </a:bodyPr>
          <a:lstStyle/>
          <a:p>
            <a:pPr defTabSz="549164">
              <a:lnSpc>
                <a:spcPct val="90000"/>
              </a:lnSpc>
              <a:spcBef>
                <a:spcPct val="20000"/>
              </a:spcBef>
            </a:pPr>
            <a:r>
              <a:rPr lang="es-MX" sz="2100" dirty="0"/>
              <a:t>ventas: Total vendido por vinilo.</a:t>
            </a:r>
          </a:p>
          <a:p>
            <a:pPr defTabSz="549164">
              <a:lnSpc>
                <a:spcPct val="90000"/>
              </a:lnSpc>
              <a:spcBef>
                <a:spcPct val="20000"/>
              </a:spcBef>
            </a:pPr>
            <a:r>
              <a:rPr lang="es-MX" sz="2100" dirty="0" err="1"/>
              <a:t>vinilos_info</a:t>
            </a:r>
            <a:r>
              <a:rPr lang="es-MX" sz="2100" dirty="0"/>
              <a:t>: Categoría y género del vinilo.</a:t>
            </a:r>
          </a:p>
          <a:p>
            <a:pPr defTabSz="549164">
              <a:lnSpc>
                <a:spcPct val="90000"/>
              </a:lnSpc>
              <a:spcBef>
                <a:spcPct val="20000"/>
              </a:spcBef>
            </a:pPr>
            <a:r>
              <a:rPr lang="es-MX" sz="2100" dirty="0" err="1"/>
              <a:t>categorias_info</a:t>
            </a:r>
            <a:r>
              <a:rPr lang="es-MX" sz="2100" dirty="0"/>
              <a:t>: Nombres de categorías.</a:t>
            </a:r>
          </a:p>
          <a:p>
            <a:pPr defTabSz="549164">
              <a:lnSpc>
                <a:spcPct val="90000"/>
              </a:lnSpc>
              <a:spcBef>
                <a:spcPct val="20000"/>
              </a:spcBef>
            </a:pPr>
            <a:r>
              <a:rPr lang="es-MX" sz="2100" dirty="0" err="1"/>
              <a:t>generos_info</a:t>
            </a:r>
            <a:r>
              <a:rPr lang="es-MX" sz="2100" dirty="0"/>
              <a:t>: Nombres de géneros.</a:t>
            </a:r>
          </a:p>
          <a:p>
            <a:pPr defTabSz="549164">
              <a:lnSpc>
                <a:spcPct val="90000"/>
              </a:lnSpc>
              <a:spcBef>
                <a:spcPct val="20000"/>
              </a:spcBef>
            </a:pPr>
            <a:r>
              <a:rPr lang="es-MX" sz="2100" dirty="0" err="1"/>
              <a:t>ventas_cat_gen</a:t>
            </a:r>
            <a:r>
              <a:rPr lang="es-MX" sz="2100" dirty="0"/>
              <a:t>: Ventas agrupadas por categoría y género.</a:t>
            </a:r>
            <a:endParaRPr lang="en-US" sz="2100" dirty="0"/>
          </a:p>
        </p:txBody>
      </p:sp>
    </p:spTree>
    <p:extLst>
      <p:ext uri="{BB962C8B-B14F-4D97-AF65-F5344CB8AC3E}">
        <p14:creationId xmlns:p14="http://schemas.microsoft.com/office/powerpoint/2010/main" val="378634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46FB1-460B-8F41-9962-658D51A7E2E7}"/>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A907FB8-0886-8369-237A-53C3317B8C81}"/>
              </a:ext>
            </a:extLst>
          </p:cNvPr>
          <p:cNvSpPr>
            <a:spLocks noGrp="1"/>
          </p:cNvSpPr>
          <p:nvPr>
            <p:ph type="title"/>
          </p:nvPr>
        </p:nvSpPr>
        <p:spPr>
          <a:xfrm>
            <a:off x="-723819" y="420278"/>
            <a:ext cx="10974230" cy="1143000"/>
          </a:xfrm>
        </p:spPr>
        <p:txBody>
          <a:bodyPr/>
          <a:lstStyle/>
          <a:p>
            <a:r>
              <a:rPr lang="en-US" dirty="0"/>
              <a:t>Stored Procedures (SPs)</a:t>
            </a:r>
          </a:p>
        </p:txBody>
      </p:sp>
      <p:pic>
        <p:nvPicPr>
          <p:cNvPr id="3" name="Imagen 2">
            <a:extLst>
              <a:ext uri="{FF2B5EF4-FFF2-40B4-BE49-F238E27FC236}">
                <a16:creationId xmlns:a16="http://schemas.microsoft.com/office/drawing/2014/main" id="{8E559FC7-024C-9155-4430-F295F4BA4E25}"/>
              </a:ext>
            </a:extLst>
          </p:cNvPr>
          <p:cNvPicPr>
            <a:picLocks noChangeAspect="1"/>
          </p:cNvPicPr>
          <p:nvPr/>
        </p:nvPicPr>
        <p:blipFill>
          <a:blip r:embed="rId2"/>
          <a:stretch>
            <a:fillRect/>
          </a:stretch>
        </p:blipFill>
        <p:spPr>
          <a:xfrm>
            <a:off x="609678" y="2075750"/>
            <a:ext cx="5385501" cy="2935098"/>
          </a:xfrm>
          <a:prstGeom prst="rect">
            <a:avLst/>
          </a:prstGeom>
          <a:noFill/>
        </p:spPr>
      </p:pic>
      <p:pic>
        <p:nvPicPr>
          <p:cNvPr id="5" name="Imagen 4">
            <a:extLst>
              <a:ext uri="{FF2B5EF4-FFF2-40B4-BE49-F238E27FC236}">
                <a16:creationId xmlns:a16="http://schemas.microsoft.com/office/drawing/2014/main" id="{20238CAA-C845-0BA6-4401-DEC4C0B93F34}"/>
              </a:ext>
            </a:extLst>
          </p:cNvPr>
          <p:cNvPicPr>
            <a:picLocks noChangeAspect="1"/>
          </p:cNvPicPr>
          <p:nvPr/>
        </p:nvPicPr>
        <p:blipFill>
          <a:blip r:embed="rId3"/>
          <a:stretch>
            <a:fillRect/>
          </a:stretch>
        </p:blipFill>
        <p:spPr>
          <a:xfrm>
            <a:off x="6096794" y="1564865"/>
            <a:ext cx="3861480" cy="3956869"/>
          </a:xfrm>
          <a:prstGeom prst="rect">
            <a:avLst/>
          </a:prstGeom>
        </p:spPr>
      </p:pic>
    </p:spTree>
    <p:extLst>
      <p:ext uri="{BB962C8B-B14F-4D97-AF65-F5344CB8AC3E}">
        <p14:creationId xmlns:p14="http://schemas.microsoft.com/office/powerpoint/2010/main" val="62295189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290</TotalTime>
  <Words>476</Words>
  <Application>Microsoft Office PowerPoint</Application>
  <PresentationFormat>Personalizado</PresentationFormat>
  <Paragraphs>39</Paragraphs>
  <Slides>18</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18</vt:i4>
      </vt:variant>
    </vt:vector>
  </HeadingPairs>
  <TitlesOfParts>
    <vt:vector size="21" baseType="lpstr">
      <vt:lpstr>Arial</vt:lpstr>
      <vt:lpstr>Calibri</vt:lpstr>
      <vt:lpstr>Tema de Office</vt:lpstr>
      <vt:lpstr>Presentación de PowerPoint</vt:lpstr>
      <vt:lpstr>Presentación de PowerPoint</vt:lpstr>
      <vt:lpstr>Estructura BD</vt:lpstr>
      <vt:lpstr>Optimizaciones CTE</vt:lpstr>
      <vt:lpstr>Presentación de PowerPoint</vt:lpstr>
      <vt:lpstr>Presentación de PowerPoint</vt:lpstr>
      <vt:lpstr>Presentación de PowerPoint</vt:lpstr>
      <vt:lpstr>Presentación de PowerPoint</vt:lpstr>
      <vt:lpstr>Stored Procedures (SPs)</vt:lpstr>
      <vt:lpstr>Presentación de PowerPoint</vt:lpstr>
      <vt:lpstr>Presentación de PowerPoint</vt:lpstr>
      <vt:lpstr>Presentación de PowerPoint</vt:lpstr>
      <vt:lpstr>Presentación de PowerPoint</vt:lpstr>
      <vt:lpstr>Presentación de PowerPoint</vt:lpstr>
      <vt:lpstr>Presentación de PowerPoint</vt:lpstr>
      <vt:lpstr>Caso de estudio </vt:lpstr>
      <vt:lpstr>Roles/Seguridad</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Katherine Bello</dc:creator>
  <cp:lastModifiedBy>nicolas bedoya montealegre</cp:lastModifiedBy>
  <cp:revision>13</cp:revision>
  <dcterms:created xsi:type="dcterms:W3CDTF">2020-08-21T13:03:05Z</dcterms:created>
  <dcterms:modified xsi:type="dcterms:W3CDTF">2025-05-08T18:43:04Z</dcterms:modified>
</cp:coreProperties>
</file>